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7"/>
  </p:notesMasterIdLst>
  <p:handoutMasterIdLst>
    <p:handoutMasterId r:id="rId28"/>
  </p:handoutMasterIdLst>
  <p:sldIdLst>
    <p:sldId id="312" r:id="rId5"/>
    <p:sldId id="257" r:id="rId6"/>
    <p:sldId id="333" r:id="rId7"/>
    <p:sldId id="331" r:id="rId8"/>
    <p:sldId id="332" r:id="rId9"/>
    <p:sldId id="329" r:id="rId10"/>
    <p:sldId id="330" r:id="rId11"/>
    <p:sldId id="327" r:id="rId12"/>
    <p:sldId id="304" r:id="rId13"/>
    <p:sldId id="307" r:id="rId14"/>
    <p:sldId id="281" r:id="rId15"/>
    <p:sldId id="282" r:id="rId16"/>
    <p:sldId id="314" r:id="rId17"/>
    <p:sldId id="315" r:id="rId18"/>
    <p:sldId id="319" r:id="rId19"/>
    <p:sldId id="325" r:id="rId20"/>
    <p:sldId id="326" r:id="rId21"/>
    <p:sldId id="317" r:id="rId22"/>
    <p:sldId id="318" r:id="rId23"/>
    <p:sldId id="321" r:id="rId24"/>
    <p:sldId id="322" r:id="rId25"/>
    <p:sldId id="297" r:id="rId26"/>
  </p:sldIdLst>
  <p:sldSz cx="12192000" cy="6858000"/>
  <p:notesSz cx="13716000" cy="24384000"/>
  <p:defaultTextStyle>
    <a:defPPr rtl="0">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81" d="100"/>
          <a:sy n="81" d="100"/>
        </p:scale>
        <p:origin x="754" y="6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1" d="100"/>
          <a:sy n="31" d="100"/>
        </p:scale>
        <p:origin x="4392" y="1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fr-FR" sz="1200"/>
            </a:lvl1pPr>
          </a:lstStyle>
          <a:p>
            <a:pPr rtl="0"/>
            <a:fld id="{A7C9947C-0B99-4CC9-AA3C-4A4AC8D4662C}" type="datetimeyyyy">
              <a:rPr lang="fr-FR" smtClean="0"/>
              <a:t>2025</a:t>
            </a:fld>
            <a:endParaRPr lang="fr-FR" dirty="0"/>
          </a:p>
        </p:txBody>
      </p:sp>
      <p:sp>
        <p:nvSpPr>
          <p:cNvPr id="4" name="Espace réservé du pied de page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fr-FR" sz="1200"/>
            </a:lvl1pPr>
          </a:lstStyle>
          <a:p>
            <a:pPr rtl="0"/>
            <a:fld id="{420BD0AB-C59E-4A46-83D3-F07787446BA0}" type="slidenum">
              <a:rPr lang="fr-FR" smtClean="0"/>
              <a:t>‹N°›</a:t>
            </a:fld>
            <a:endParaRPr lang="fr-FR"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fr-FR" sz="600" kern="1200">
        <a:solidFill>
          <a:schemeClr val="tx1"/>
        </a:solidFill>
        <a:latin typeface="+mn-lt"/>
        <a:ea typeface="+mn-ea"/>
        <a:cs typeface="+mn-cs"/>
      </a:defRPr>
    </a:lvl1pPr>
    <a:lvl2pPr marL="228600" algn="l" defTabSz="457200" rtl="0" eaLnBrk="1" latinLnBrk="0" hangingPunct="1">
      <a:defRPr lang="fr-FR" sz="600" kern="1200">
        <a:solidFill>
          <a:schemeClr val="tx1"/>
        </a:solidFill>
        <a:latin typeface="+mn-lt"/>
        <a:ea typeface="+mn-ea"/>
        <a:cs typeface="+mn-cs"/>
      </a:defRPr>
    </a:lvl2pPr>
    <a:lvl3pPr marL="457200" algn="l" defTabSz="457200" rtl="0" eaLnBrk="1" latinLnBrk="0" hangingPunct="1">
      <a:defRPr lang="fr-FR" sz="600" kern="1200">
        <a:solidFill>
          <a:schemeClr val="tx1"/>
        </a:solidFill>
        <a:latin typeface="+mn-lt"/>
        <a:ea typeface="+mn-ea"/>
        <a:cs typeface="+mn-cs"/>
      </a:defRPr>
    </a:lvl3pPr>
    <a:lvl4pPr marL="685800" algn="l" defTabSz="457200" rtl="0" eaLnBrk="1" latinLnBrk="0" hangingPunct="1">
      <a:defRPr lang="fr-FR" sz="600" kern="1200">
        <a:solidFill>
          <a:schemeClr val="tx1"/>
        </a:solidFill>
        <a:latin typeface="+mn-lt"/>
        <a:ea typeface="+mn-ea"/>
        <a:cs typeface="+mn-cs"/>
      </a:defRPr>
    </a:lvl4pPr>
    <a:lvl5pPr marL="914400" algn="l" defTabSz="457200" rtl="0" eaLnBrk="1" latinLnBrk="0" hangingPunct="1">
      <a:defRPr lang="fr-FR" sz="600" kern="1200">
        <a:solidFill>
          <a:schemeClr val="tx1"/>
        </a:solidFill>
        <a:latin typeface="+mn-lt"/>
        <a:ea typeface="+mn-ea"/>
        <a:cs typeface="+mn-cs"/>
      </a:defRPr>
    </a:lvl5pPr>
    <a:lvl6pPr marL="1143000" algn="l" defTabSz="457200" rtl="0" eaLnBrk="1" latinLnBrk="0" hangingPunct="1">
      <a:defRPr lang="fr-FR" sz="600" kern="1200">
        <a:solidFill>
          <a:schemeClr val="tx1"/>
        </a:solidFill>
        <a:latin typeface="+mn-lt"/>
        <a:ea typeface="+mn-ea"/>
        <a:cs typeface="+mn-cs"/>
      </a:defRPr>
    </a:lvl6pPr>
    <a:lvl7pPr marL="1371600" algn="l" defTabSz="457200" rtl="0" eaLnBrk="1" latinLnBrk="0" hangingPunct="1">
      <a:defRPr lang="fr-FR" sz="600" kern="1200">
        <a:solidFill>
          <a:schemeClr val="tx1"/>
        </a:solidFill>
        <a:latin typeface="+mn-lt"/>
        <a:ea typeface="+mn-ea"/>
        <a:cs typeface="+mn-cs"/>
      </a:defRPr>
    </a:lvl7pPr>
    <a:lvl8pPr marL="1600200" algn="l" defTabSz="457200" rtl="0" eaLnBrk="1" latinLnBrk="0" hangingPunct="1">
      <a:defRPr lang="fr-FR" sz="600" kern="1200">
        <a:solidFill>
          <a:schemeClr val="tx1"/>
        </a:solidFill>
        <a:latin typeface="+mn-lt"/>
        <a:ea typeface="+mn-ea"/>
        <a:cs typeface="+mn-cs"/>
      </a:defRPr>
    </a:lvl8pPr>
    <a:lvl9pPr marL="1828800" algn="l" defTabSz="457200" rtl="0" eaLnBrk="1" latinLnBrk="0" hangingPunct="1">
      <a:defRPr lang="fr-F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98454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047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50881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411013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7791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fr-FR"/>
            </a:defPPr>
          </a:lstStyle>
          <a:p>
            <a:pPr rtl="0"/>
            <a:endParaRPr lang="fr-FR" dirty="0"/>
          </a:p>
        </p:txBody>
      </p:sp>
      <p:sp>
        <p:nvSpPr>
          <p:cNvPr id="20" name="Freeform: Form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8" name="Freeform: Form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fr-FR" sz="3600"/>
            </a:lvl1pPr>
          </a:lstStyle>
          <a:p>
            <a:pPr rtl="0"/>
            <a:r>
              <a:rPr lang="fr-FR"/>
              <a:t>Cliquez pour ajouter un titre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ronologie 3">
    <p:spTree>
      <p:nvGrpSpPr>
        <p:cNvPr id="1" name=""/>
        <p:cNvGrpSpPr/>
        <p:nvPr/>
      </p:nvGrpSpPr>
      <p:grpSpPr>
        <a:xfrm>
          <a:off x="0" y="0"/>
          <a:ext cx="0" cy="0"/>
          <a:chOff x="0" y="0"/>
          <a:chExt cx="0" cy="0"/>
        </a:xfrm>
      </p:grpSpPr>
      <p:sp>
        <p:nvSpPr>
          <p:cNvPr id="12" name="Forme libre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0" name="Forme libre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
        <p:nvSpPr>
          <p:cNvPr id="6" name="Titr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4" name="Espace réservé du texte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fr-FR" sz="1800"/>
            </a:lvl1pPr>
          </a:lstStyle>
          <a:p>
            <a:pPr rtl="0"/>
            <a:r>
              <a:rPr lang="fr-FR"/>
              <a:t>Cliquez pour ajouter un sous-titre</a:t>
            </a:r>
          </a:p>
        </p:txBody>
      </p:sp>
      <p:sp>
        <p:nvSpPr>
          <p:cNvPr id="9" name="Espace réservé du contenu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fr-FR" sz="1800"/>
            </a:lvl1pPr>
            <a:lvl2pPr>
              <a:defRPr lang="fr-FR" sz="1800"/>
            </a:lvl2pPr>
            <a:lvl3pPr>
              <a:defRPr lang="fr-FR" sz="1800"/>
            </a:lvl3pPr>
            <a:lvl4pPr>
              <a:defRPr lang="fr-FR" sz="1800"/>
            </a:lvl4pPr>
            <a:lvl5pPr>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0" name="Espace réservé du numéro de diapositive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ésumé 3">
    <p:spTree>
      <p:nvGrpSpPr>
        <p:cNvPr id="1" name=""/>
        <p:cNvGrpSpPr/>
        <p:nvPr/>
      </p:nvGrpSpPr>
      <p:grpSpPr>
        <a:xfrm>
          <a:off x="0" y="0"/>
          <a:ext cx="0" cy="0"/>
          <a:chOff x="0" y="0"/>
          <a:chExt cx="0" cy="0"/>
        </a:xfrm>
      </p:grpSpPr>
      <p:pic>
        <p:nvPicPr>
          <p:cNvPr id="29" name="Graphisme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re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fr-FR" sz="3600" b="1"/>
            </a:lvl1pPr>
          </a:lstStyle>
          <a:p>
            <a:pPr rtl="0"/>
            <a:r>
              <a:rPr lang="fr-FR"/>
              <a:t>Cliquez pour ajouter un titre</a:t>
            </a:r>
          </a:p>
        </p:txBody>
      </p:sp>
      <p:sp>
        <p:nvSpPr>
          <p:cNvPr id="49" name="Forme libre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fr-FR"/>
            </a:defPPr>
          </a:lstStyle>
          <a:p>
            <a:pPr rtl="0"/>
            <a:endParaRPr lang="fr-FR" dirty="0"/>
          </a:p>
        </p:txBody>
      </p:sp>
      <p:sp>
        <p:nvSpPr>
          <p:cNvPr id="16" name="Espace réservé du contenu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contenu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7" name="Espace réservé du numéro de diapositive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pic>
        <p:nvPicPr>
          <p:cNvPr id="43" name="Graphisme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sme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ronologi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fr-FR" sz="3600">
                <a:solidFill>
                  <a:schemeClr val="accent6"/>
                </a:solidFill>
              </a:defRPr>
            </a:lvl1pPr>
          </a:lstStyle>
          <a:p>
            <a:pPr rtl="0"/>
            <a:r>
              <a:rPr lang="fr-FR"/>
              <a:t>Cliquez pour ajouter un titre</a:t>
            </a:r>
          </a:p>
        </p:txBody>
      </p:sp>
      <p:sp>
        <p:nvSpPr>
          <p:cNvPr id="14" name="Espace réservé du contenu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6" name="Espace réservé du numéro de diapositive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ôture">
    <p:bg>
      <p:bgPr>
        <a:solidFill>
          <a:schemeClr val="accent6"/>
        </a:solidFill>
        <a:effectLst/>
      </p:bgPr>
    </p:bg>
    <p:spTree>
      <p:nvGrpSpPr>
        <p:cNvPr id="1" name=""/>
        <p:cNvGrpSpPr/>
        <p:nvPr/>
      </p:nvGrpSpPr>
      <p:grpSpPr>
        <a:xfrm>
          <a:off x="0" y="0"/>
          <a:ext cx="0" cy="0"/>
          <a:chOff x="0" y="0"/>
          <a:chExt cx="0" cy="0"/>
        </a:xfrm>
      </p:grpSpPr>
      <p:sp>
        <p:nvSpPr>
          <p:cNvPr id="13" name="Freeform: Form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9" name="Forme libre : Form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fr-FR"/>
            </a:defPPr>
          </a:lstStyle>
          <a:p>
            <a:pPr rtl="0"/>
            <a:endParaRPr lang="fr-FR"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re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fr-FR" sz="3600"/>
            </a:lvl1pPr>
          </a:lstStyle>
          <a:p>
            <a:pPr rtl="0"/>
            <a:r>
              <a:rPr lang="fr-FR"/>
              <a:t>Cliquez pour ajouter un titre</a:t>
            </a:r>
          </a:p>
        </p:txBody>
      </p:sp>
      <p:sp>
        <p:nvSpPr>
          <p:cNvPr id="6" name="Sous-titr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9" name="Forme libre : Form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p:txBody>
          <a:bodyPr rtlCol="0" anchor="ctr" anchorCtr="0"/>
          <a:lstStyle>
            <a:defPPr>
              <a:defRPr lang="fr-FR"/>
            </a:defPPr>
          </a:lstStyle>
          <a:p>
            <a:pPr rtl="0"/>
            <a:r>
              <a:rPr lang="fr-FR"/>
              <a:t>Cliquez pour ajouter un titre</a:t>
            </a:r>
          </a:p>
        </p:txBody>
      </p:sp>
      <p:sp>
        <p:nvSpPr>
          <p:cNvPr id="5" name="Espace réservé du numéro de diapositive 4"/>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8" name="Forme libre : Form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u numéro de diapositive 3"/>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58952" y="758952"/>
            <a:ext cx="3932237" cy="1524662"/>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58952" y="2286000"/>
            <a:ext cx="3932237" cy="3567086"/>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u contenu 2"/>
          <p:cNvSpPr>
            <a:spLocks noGrp="1"/>
          </p:cNvSpPr>
          <p:nvPr>
            <p:ph idx="1" hasCustomPrompt="1"/>
          </p:nvPr>
        </p:nvSpPr>
        <p:spPr>
          <a:xfrm>
            <a:off x="5183187" y="741459"/>
            <a:ext cx="6242839" cy="5119592"/>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60938" y="755372"/>
            <a:ext cx="3931920" cy="1527048"/>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60938" y="2286001"/>
            <a:ext cx="3931920"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image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fr-FR" sz="28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ici pour ajouter une image.</a:t>
            </a:r>
          </a:p>
        </p:txBody>
      </p:sp>
    </p:spTree>
    <p:extLst>
      <p:ext uri="{BB962C8B-B14F-4D97-AF65-F5344CB8AC3E}">
        <p14:creationId xmlns:p14="http://schemas.microsoft.com/office/powerpoint/2010/main" val="223467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7B27ABFF-F3AF-B09D-CAA9-75A626B4E7F0}"/>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91C39742-6044-76CE-DABB-14A0F8F05EE6}"/>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7">
            <a:extLst>
              <a:ext uri="{FF2B5EF4-FFF2-40B4-BE49-F238E27FC236}">
                <a16:creationId xmlns:a16="http://schemas.microsoft.com/office/drawing/2014/main" id="{CEEA9444-A94D-A34E-02B3-FFA2EEE08045}"/>
              </a:ext>
            </a:extLst>
          </p:cNvPr>
          <p:cNvSpPr>
            <a:spLocks noGrp="1" noChangeArrowheads="1"/>
          </p:cNvSpPr>
          <p:nvPr>
            <p:ph type="sldNum" sz="quarter" idx="12"/>
          </p:nvPr>
        </p:nvSpPr>
        <p:spPr>
          <a:ln/>
        </p:spPr>
        <p:txBody>
          <a:bodyPr/>
          <a:lstStyle>
            <a:lvl1pPr>
              <a:defRPr/>
            </a:lvl1pPr>
          </a:lstStyle>
          <a:p>
            <a:fld id="{B47A42E8-CB05-41EF-8895-774064D44634}" type="slidenum">
              <a:rPr lang="fr-FR" altLang="fr-FR"/>
              <a:pPr/>
              <a:t>‹N°›</a:t>
            </a:fld>
            <a:endParaRPr lang="fr-FR" altLang="fr-FR"/>
          </a:p>
        </p:txBody>
      </p:sp>
    </p:spTree>
    <p:extLst>
      <p:ext uri="{BB962C8B-B14F-4D97-AF65-F5344CB8AC3E}">
        <p14:creationId xmlns:p14="http://schemas.microsoft.com/office/powerpoint/2010/main" val="39410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orme libre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8" name="Forme libre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grpSp>
        <p:nvGrpSpPr>
          <p:cNvPr id="9" name="Groupe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orme libre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11" name="Forme libre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fr-FR"/>
            </a:defPPr>
          </a:lstStyle>
          <a:p>
            <a:pPr rtl="0"/>
            <a:endParaRPr lang="fr-FR" dirty="0"/>
          </a:p>
        </p:txBody>
      </p:sp>
      <p:sp>
        <p:nvSpPr>
          <p:cNvPr id="2" name="Titr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fr-FR" sz="3600"/>
            </a:lvl1pPr>
          </a:lstStyle>
          <a:p>
            <a:pPr rtl="0"/>
            <a:r>
              <a:rPr lang="fr-FR"/>
              <a:t>Cliquez pour ajouter un titre</a:t>
            </a:r>
          </a:p>
        </p:txBody>
      </p:sp>
      <p:sp>
        <p:nvSpPr>
          <p:cNvPr id="13" name="Espace réservé du contenu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fr-FR" sz="2400"/>
            </a:lvl1pPr>
            <a:lvl2pPr marL="347472">
              <a:lnSpc>
                <a:spcPct val="150000"/>
              </a:lnSpc>
              <a:spcBef>
                <a:spcPts val="0"/>
              </a:spcBef>
              <a:defRPr lang="fr-FR" sz="2000"/>
            </a:lvl2pPr>
            <a:lvl3pPr marL="685800">
              <a:lnSpc>
                <a:spcPct val="150000"/>
              </a:lnSpc>
              <a:spcBef>
                <a:spcPts val="0"/>
              </a:spcBef>
              <a:defRPr lang="fr-FR" sz="1800"/>
            </a:lvl3pPr>
          </a:lstStyle>
          <a:p>
            <a:pPr lvl="0" rtl="0"/>
            <a:r>
              <a:rPr lang="fr-FR"/>
              <a:t>Cliquer pour ajouter du texte</a:t>
            </a:r>
          </a:p>
          <a:p>
            <a:pPr lvl="1" rtl="0"/>
            <a:r>
              <a:rPr lang="fr-FR"/>
              <a:t>Deuxième niveau</a:t>
            </a:r>
          </a:p>
          <a:p>
            <a:pPr lvl="2" rtl="0"/>
            <a:r>
              <a:rPr lang="fr-FR"/>
              <a:t>Troisième niveau</a:t>
            </a:r>
          </a:p>
        </p:txBody>
      </p:sp>
      <p:sp>
        <p:nvSpPr>
          <p:cNvPr id="3" name="Espace réservé du numéro de diapositive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grpSp>
        <p:nvGrpSpPr>
          <p:cNvPr id="18" name="Groupe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Form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5" name="Freeform: Form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2" name="Titre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fr-FR" sz="3600" b="1"/>
            </a:lvl1pPr>
          </a:lstStyle>
          <a:p>
            <a:pPr rtl="0"/>
            <a:r>
              <a:rPr lang="fr-FR"/>
              <a:t>Cliquez pour ajouter un titre</a:t>
            </a:r>
          </a:p>
        </p:txBody>
      </p:sp>
      <p:sp>
        <p:nvSpPr>
          <p:cNvPr id="8" name="Espace réservé d’image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36" name="Forme libre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3" name="Forme libre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lvl="0" algn="ctr" rtl="0"/>
            <a:endParaRPr lang="fr-FR" dirty="0"/>
          </a:p>
        </p:txBody>
      </p:sp>
      <p:sp>
        <p:nvSpPr>
          <p:cNvPr id="4" name="Titr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fr-FR" sz="3600"/>
            </a:lvl1pPr>
          </a:lstStyle>
          <a:p>
            <a:pPr rtl="0"/>
            <a:r>
              <a:rPr lang="fr-FR"/>
              <a:t>Cliquer pour ajouter du texte</a:t>
            </a:r>
          </a:p>
        </p:txBody>
      </p:sp>
      <p:sp>
        <p:nvSpPr>
          <p:cNvPr id="5" name="Espace réservé du contenu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52" name="Espace réservé d’image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fr-FR"/>
            </a:defPPr>
          </a:lstStyle>
          <a:p>
            <a:pPr rtl="0"/>
            <a:endParaRPr lang="fr-FR" dirty="0"/>
          </a:p>
        </p:txBody>
      </p:sp>
      <p:sp>
        <p:nvSpPr>
          <p:cNvPr id="53" name="Freeform: Form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fr-FR"/>
            </a:defPPr>
          </a:lstStyle>
          <a:p>
            <a:pPr rtl="0"/>
            <a:endParaRPr lang="fr-FR" dirty="0"/>
          </a:p>
        </p:txBody>
      </p:sp>
      <p:sp>
        <p:nvSpPr>
          <p:cNvPr id="29" name="Forme libre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1" name="Forme libre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fr-FR"/>
            </a:defPPr>
          </a:lstStyle>
          <a:p>
            <a:pPr rtl="0"/>
            <a:endParaRPr lang="fr-FR" dirty="0"/>
          </a:p>
        </p:txBody>
      </p:sp>
      <p:sp>
        <p:nvSpPr>
          <p:cNvPr id="2" name="Titre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fr-FR" sz="3600" b="1">
                <a:latin typeface="+mj-lt"/>
                <a:cs typeface="Arial" panose="020B0604020202020204" pitchFamily="34" charset="0"/>
              </a:defRPr>
            </a:lvl1pPr>
          </a:lstStyle>
          <a:p>
            <a:pPr rtl="0"/>
            <a:r>
              <a:rPr lang="fr-FR"/>
              <a:t>Cliquez pour ajouter un titre</a:t>
            </a:r>
          </a:p>
        </p:txBody>
      </p:sp>
      <p:sp>
        <p:nvSpPr>
          <p:cNvPr id="13" name="Espace réservé du contenu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numéro de diapositive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1">
    <p:spTree>
      <p:nvGrpSpPr>
        <p:cNvPr id="1" name=""/>
        <p:cNvGrpSpPr/>
        <p:nvPr/>
      </p:nvGrpSpPr>
      <p:grpSpPr>
        <a:xfrm>
          <a:off x="0" y="0"/>
          <a:ext cx="0" cy="0"/>
          <a:chOff x="0" y="0"/>
          <a:chExt cx="0" cy="0"/>
        </a:xfrm>
      </p:grpSpPr>
      <p:sp>
        <p:nvSpPr>
          <p:cNvPr id="20" name="Titr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fr-FR" sz="3600"/>
            </a:lvl1pPr>
          </a:lstStyle>
          <a:p>
            <a:pPr rtl="0"/>
            <a:r>
              <a:rPr lang="fr-FR"/>
              <a:t>Cliquez pour ajouter un titre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fr-FR"/>
            </a:defPPr>
          </a:lstStyle>
          <a:p>
            <a:pPr rtl="0"/>
            <a:endParaRPr lang="fr-FR"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Form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fr-FR"/>
            </a:defPPr>
          </a:lstStyle>
          <a:p>
            <a:pPr rtl="0"/>
            <a:endParaRPr lang="fr-FR"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fr-FR"/>
            </a:defPPr>
          </a:lstStyle>
          <a:p>
            <a:pPr rtl="0"/>
            <a:endParaRPr lang="fr-FR"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Espace réservé du numéro de diapositive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 name="Espace réservé du contenu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4">
    <p:spTree>
      <p:nvGrpSpPr>
        <p:cNvPr id="1" name=""/>
        <p:cNvGrpSpPr/>
        <p:nvPr/>
      </p:nvGrpSpPr>
      <p:grpSpPr>
        <a:xfrm>
          <a:off x="0" y="0"/>
          <a:ext cx="0" cy="0"/>
          <a:chOff x="0" y="0"/>
          <a:chExt cx="0" cy="0"/>
        </a:xfrm>
      </p:grpSpPr>
      <p:sp>
        <p:nvSpPr>
          <p:cNvPr id="27" name="Forme libre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8" name="Forme libre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4" name="Forme libre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0" name="Titr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fr-FR" sz="3600"/>
            </a:lvl1pPr>
          </a:lstStyle>
          <a:p>
            <a:pPr rtl="0"/>
            <a:r>
              <a:rPr lang="fr-FR"/>
              <a:t>Cliquez pour ajouter un titre</a:t>
            </a:r>
          </a:p>
        </p:txBody>
      </p:sp>
      <p:sp>
        <p:nvSpPr>
          <p:cNvPr id="19" name="Espace réservé du numéro de diapositive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3" name="Espace réservé du contenu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5" name="Espace réservé du contenu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ronologi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5" name="Espace réservé du contenu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fr-FR" sz="1800"/>
            </a:lvl1pPr>
            <a:lvl2pPr marL="745236" indent="-342900">
              <a:spcBef>
                <a:spcPts val="1000"/>
              </a:spcBef>
              <a:buFont typeface="+mj-lt"/>
              <a:buAutoNum type="alphaLcPeriod"/>
              <a:defRPr lang="fr-FR" sz="1800"/>
            </a:lvl2pPr>
            <a:lvl3pPr marL="1202436" indent="-342900">
              <a:spcBef>
                <a:spcPts val="1000"/>
              </a:spcBef>
              <a:buFont typeface="+mj-lt"/>
              <a:buAutoNum type="arabicParenR"/>
              <a:defRPr lang="fr-FR" sz="1800"/>
            </a:lvl3pPr>
            <a:lvl4pPr marL="1659636" indent="-342900">
              <a:spcBef>
                <a:spcPts val="1000"/>
              </a:spcBef>
              <a:buFont typeface="+mj-lt"/>
              <a:buAutoNum type="alphaLcParenR"/>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sp>
        <p:nvSpPr>
          <p:cNvPr id="3" name="Espace réservé du contenu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fr-FR" sz="1800"/>
            </a:lvl1pPr>
            <a:lvl2pPr indent="-283464">
              <a:spcBef>
                <a:spcPts val="1000"/>
              </a:spcBef>
              <a:defRPr lang="fr-FR" sz="1800"/>
            </a:lvl2pPr>
            <a:lvl3pPr indent="-283464">
              <a:spcBef>
                <a:spcPts val="1000"/>
              </a:spcBef>
              <a:defRPr lang="fr-FR" sz="1800"/>
            </a:lvl3pPr>
            <a:lvl4pPr indent="-283464">
              <a:spcBef>
                <a:spcPts val="1000"/>
              </a:spcBef>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1" name="Espace réservé d’image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fr-FR" sz="1800"/>
            </a:lvl1pPr>
          </a:lstStyle>
          <a:p>
            <a:pPr lvl="0" rtl="0"/>
            <a:r>
              <a:rPr lang="fr-FR"/>
              <a:t>Cliquez ici pour ajouter une image.</a:t>
            </a:r>
          </a:p>
        </p:txBody>
      </p:sp>
      <p:grpSp>
        <p:nvGrpSpPr>
          <p:cNvPr id="32" name="Groupe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Form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21" name="Forme libre : Form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2" name="Freeform: Form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44" name="Espace réservé du numéro de diapositive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ésumé 2">
    <p:spTree>
      <p:nvGrpSpPr>
        <p:cNvPr id="1" name=""/>
        <p:cNvGrpSpPr/>
        <p:nvPr/>
      </p:nvGrpSpPr>
      <p:grpSpPr>
        <a:xfrm>
          <a:off x="0" y="0"/>
          <a:ext cx="0" cy="0"/>
          <a:chOff x="0" y="0"/>
          <a:chExt cx="0" cy="0"/>
        </a:xfrm>
      </p:grpSpPr>
      <p:sp>
        <p:nvSpPr>
          <p:cNvPr id="5" name="Forme libre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fr-FR"/>
            </a:defPPr>
          </a:lstStyle>
          <a:p>
            <a:pPr rtl="0"/>
            <a:endParaRPr lang="fr-FR"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fr-FR"/>
            </a:defPPr>
          </a:lstStyle>
          <a:p>
            <a:pPr rtl="0"/>
            <a:endParaRPr lang="fr-FR" dirty="0"/>
          </a:p>
        </p:txBody>
      </p:sp>
      <p:sp>
        <p:nvSpPr>
          <p:cNvPr id="14" name="Forme libre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fr-FR"/>
            </a:defPPr>
          </a:lstStyle>
          <a:p>
            <a:pPr rtl="0"/>
            <a:endParaRPr lang="fr-FR"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orme libre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fr-FR"/>
            </a:defPPr>
          </a:lstStyle>
          <a:p>
            <a:pPr rtl="0"/>
            <a:endParaRPr lang="fr-FR" dirty="0"/>
          </a:p>
        </p:txBody>
      </p:sp>
      <p:sp>
        <p:nvSpPr>
          <p:cNvPr id="2" name="Titre 1"/>
          <p:cNvSpPr>
            <a:spLocks noGrp="1"/>
          </p:cNvSpPr>
          <p:nvPr>
            <p:ph type="title"/>
          </p:nvPr>
        </p:nvSpPr>
        <p:spPr>
          <a:xfrm>
            <a:off x="914400" y="1057274"/>
            <a:ext cx="7843837" cy="1012782"/>
          </a:xfrm>
        </p:spPr>
        <p:txBody>
          <a:bodyPr tIns="0" bIns="0" rtlCol="0">
            <a:noAutofit/>
          </a:bodyPr>
          <a:lstStyle>
            <a:lvl1pPr algn="l">
              <a:lnSpc>
                <a:spcPct val="100000"/>
              </a:lnSpc>
              <a:defRPr lang="fr-FR" sz="3600" b="1"/>
            </a:lvl1pPr>
          </a:lstStyle>
          <a:p>
            <a:pPr rtl="0"/>
            <a:r>
              <a:rPr lang="fr-FR"/>
              <a:t>Modifiez le style du titre</a:t>
            </a:r>
            <a:endParaRPr lang="fr-FR" dirty="0"/>
          </a:p>
        </p:txBody>
      </p:sp>
      <p:sp>
        <p:nvSpPr>
          <p:cNvPr id="30" name="Espace réservé du contenu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10" name="Espace réservé d’image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fr-FR" sz="1800"/>
            </a:lvl1pPr>
          </a:lstStyle>
          <a:p>
            <a:pPr rtl="0"/>
            <a:r>
              <a:rPr lang="fr-FR"/>
              <a:t>Cliquez sur l'icône pour ajouter une image</a:t>
            </a:r>
            <a:endParaRPr lang="fr-FR" dirty="0"/>
          </a:p>
        </p:txBody>
      </p:sp>
      <p:sp>
        <p:nvSpPr>
          <p:cNvPr id="20" name="Espace réservé du numéro de diapositive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fr-FR" sz="1200">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
        <p:nvSpPr>
          <p:cNvPr id="2" name="Espace réservé du titre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fr-FR"/>
            </a:defPPr>
          </a:lstStyle>
          <a:p>
            <a:pPr rtl="0"/>
            <a:r>
              <a:rPr lang="fr-FR"/>
              <a:t>Modifiez le style du titre</a:t>
            </a:r>
            <a:endParaRPr lang="fr-FR" dirty="0"/>
          </a:p>
        </p:txBody>
      </p:sp>
      <p:sp>
        <p:nvSpPr>
          <p:cNvPr id="3" name="Espace réservé du texte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 id="2147483693" r:id="rId18"/>
  </p:sldLayoutIdLst>
  <p:hf hdr="0" ftr="0" dt="0"/>
  <p:txStyles>
    <p:titleStyle>
      <a:lvl1pPr algn="ctr" defTabSz="914400" rtl="0" eaLnBrk="1" latinLnBrk="0" hangingPunct="1">
        <a:lnSpc>
          <a:spcPts val="4875"/>
        </a:lnSpc>
        <a:spcBef>
          <a:spcPct val="0"/>
        </a:spcBef>
        <a:buNone/>
        <a:defRPr lang="fr-F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fr-F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7FF65-A536-F639-8591-ED024C223308}"/>
              </a:ext>
            </a:extLst>
          </p:cNvPr>
          <p:cNvSpPr>
            <a:spLocks noGrp="1"/>
          </p:cNvSpPr>
          <p:nvPr>
            <p:ph type="ctrTitle"/>
          </p:nvPr>
        </p:nvSpPr>
        <p:spPr>
          <a:xfrm>
            <a:off x="3222931" y="810227"/>
            <a:ext cx="5746140" cy="3831221"/>
          </a:xfrm>
        </p:spPr>
        <p:txBody>
          <a:bodyPr rtlCol="0" anchor="ctr"/>
          <a:lstStyle>
            <a:defPPr>
              <a:defRPr lang="fr-FR"/>
            </a:defPPr>
          </a:lstStyle>
          <a:p>
            <a:pPr rtl="0"/>
            <a:r>
              <a:rPr lang="fr-FR" dirty="0"/>
              <a:t>SEEE-GASS-IPT</a:t>
            </a:r>
            <a:br>
              <a:rPr lang="fr-FR" dirty="0"/>
            </a:br>
            <a:r>
              <a:rPr lang="fr-FR" dirty="0"/>
              <a:t>SGI</a:t>
            </a:r>
          </a:p>
        </p:txBody>
      </p:sp>
      <p:sp>
        <p:nvSpPr>
          <p:cNvPr id="4" name="ZoneTexte 3">
            <a:extLst>
              <a:ext uri="{FF2B5EF4-FFF2-40B4-BE49-F238E27FC236}">
                <a16:creationId xmlns:a16="http://schemas.microsoft.com/office/drawing/2014/main" id="{53752306-54E5-CE5E-D75D-6D62F61C3072}"/>
              </a:ext>
            </a:extLst>
          </p:cNvPr>
          <p:cNvSpPr txBox="1"/>
          <p:nvPr/>
        </p:nvSpPr>
        <p:spPr>
          <a:xfrm>
            <a:off x="2055045" y="5570719"/>
            <a:ext cx="8380428" cy="954107"/>
          </a:xfrm>
          <a:prstGeom prst="rect">
            <a:avLst/>
          </a:prstGeom>
          <a:noFill/>
        </p:spPr>
        <p:txBody>
          <a:bodyPr wrap="square">
            <a:spAutoFit/>
          </a:bodyPr>
          <a:lstStyle/>
          <a:p>
            <a:pPr algn="ctr"/>
            <a:r>
              <a:rPr lang="fr-FR" sz="2800" i="1" dirty="0">
                <a:solidFill>
                  <a:schemeClr val="bg1"/>
                </a:solidFill>
                <a:latin typeface="Cambria" panose="02040503050406030204" pitchFamily="18" charset="0"/>
                <a:ea typeface="Cambria" panose="02040503050406030204" pitchFamily="18" charset="0"/>
              </a:rPr>
              <a:t>Résolution de </a:t>
            </a:r>
            <a:r>
              <a:rPr lang="fr-ML" sz="2800" i="1" dirty="0">
                <a:solidFill>
                  <a:schemeClr val="bg1"/>
                </a:solidFill>
                <a:latin typeface="Cambria" panose="02040503050406030204" pitchFamily="18" charset="0"/>
                <a:ea typeface="Cambria" panose="02040503050406030204" pitchFamily="18" charset="0"/>
              </a:rPr>
              <a:t>Système Intelligent d’Intégration pédagogique des tics</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rtlCol="0"/>
          <a:lstStyle>
            <a:defPPr>
              <a:defRPr lang="fr-FR"/>
            </a:defPPr>
          </a:lstStyle>
          <a:p>
            <a:pPr rtl="0"/>
            <a:r>
              <a:rPr lang="fr-ML" dirty="0"/>
              <a:t>Environnement Intégré</a:t>
            </a:r>
            <a:endParaRPr lang="fr-FR" dirty="0"/>
          </a:p>
        </p:txBody>
      </p:sp>
      <p:pic>
        <p:nvPicPr>
          <p:cNvPr id="7" name="Espace réservé d’image 6" descr="Personne debout devant un tableau blanc">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duotone>
              <a:prstClr val="black"/>
              <a:schemeClr val="accent1">
                <a:tint val="45000"/>
                <a:satMod val="400000"/>
              </a:schemeClr>
            </a:duotone>
          </a:blip>
          <a:srcRect l="27208" r="27208"/>
          <a:stretch/>
        </p:blipFill>
        <p:spPr>
          <a:xfrm>
            <a:off x="443345" y="0"/>
            <a:ext cx="4344695" cy="6359525"/>
          </a:xfrm>
        </p:spPr>
      </p:pic>
    </p:spTree>
    <p:extLst>
      <p:ext uri="{BB962C8B-B14F-4D97-AF65-F5344CB8AC3E}">
        <p14:creationId xmlns:p14="http://schemas.microsoft.com/office/powerpoint/2010/main" val="290649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2495028"/>
          </a:xfrm>
        </p:spPr>
        <p:txBody>
          <a:bodyPr rtlCol="0"/>
          <a:lstStyle>
            <a:defPPr>
              <a:defRPr lang="fr-FR"/>
            </a:defPPr>
          </a:lstStyle>
          <a:p>
            <a:pPr rtl="0"/>
            <a:r>
              <a:rPr lang="fr-FR" dirty="0"/>
              <a:t>Gestion et Administration</a:t>
            </a:r>
          </a:p>
        </p:txBody>
      </p:sp>
      <p:sp>
        <p:nvSpPr>
          <p:cNvPr id="3" name="Espace réservé du texte 2">
            <a:extLst>
              <a:ext uri="{FF2B5EF4-FFF2-40B4-BE49-F238E27FC236}">
                <a16:creationId xmlns:a16="http://schemas.microsoft.com/office/drawing/2014/main" id="{A2E339BF-E6D7-DD0E-AF02-6813852EE723}"/>
              </a:ext>
            </a:extLst>
          </p:cNvPr>
          <p:cNvSpPr>
            <a:spLocks noGrp="1"/>
          </p:cNvSpPr>
          <p:nvPr>
            <p:ph idx="1"/>
          </p:nvPr>
        </p:nvSpPr>
        <p:spPr>
          <a:xfrm>
            <a:off x="914400" y="3808750"/>
            <a:ext cx="5259554" cy="2233233"/>
          </a:xfrm>
        </p:spPr>
        <p:txBody>
          <a:bodyPr rtlCol="0"/>
          <a:lstStyle>
            <a:defPPr>
              <a:defRPr lang="fr-FR"/>
            </a:defPPr>
          </a:lstStyle>
          <a:p>
            <a:pPr rtl="0"/>
            <a:r>
              <a:rPr lang="fr-FR" dirty="0"/>
              <a:t>Stratégies de renforcement de la confiance</a:t>
            </a:r>
          </a:p>
        </p:txBody>
      </p:sp>
      <p:pic>
        <p:nvPicPr>
          <p:cNvPr id="6" name="Espace réservé d’image 5" descr="Personne tenant un microphone et se tenant devant un groupe de personnes">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295292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rtlCol="0"/>
          <a:lstStyle>
            <a:defPPr>
              <a:defRPr lang="fr-FR"/>
            </a:defPPr>
          </a:lstStyle>
          <a:p>
            <a:pPr rtl="0"/>
            <a:r>
              <a:rPr lang="fr-FR" dirty="0"/>
              <a:t>Suivi des scolarités</a:t>
            </a:r>
          </a:p>
        </p:txBody>
      </p:sp>
      <p:sp>
        <p:nvSpPr>
          <p:cNvPr id="3" name="Espace réservé du contenu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rtlCol="0"/>
          <a:lstStyle>
            <a:defPPr>
              <a:defRPr lang="fr-FR"/>
            </a:defPPr>
          </a:lstStyle>
          <a:p>
            <a:pPr rtl="0"/>
            <a:r>
              <a:rPr lang="fr-FR" dirty="0"/>
              <a:t>Regardez votre public pour créer un sentiment d’implication et de convivialité</a:t>
            </a:r>
          </a:p>
          <a:p>
            <a:pPr rtl="0"/>
            <a:r>
              <a:rPr lang="fr-FR" dirty="0"/>
              <a:t>Intégrez des histoires pertinentes dans votre présentation en utilisant des récits qui rendent votre message inoubliable et percutant</a:t>
            </a:r>
          </a:p>
          <a:p>
            <a:pPr rtl="0"/>
            <a:r>
              <a:rPr lang="fr-FR" dirty="0"/>
              <a:t>Encouragez les questions et fournissez des réponses réfléchies pour améliorer la participation du public</a:t>
            </a:r>
          </a:p>
          <a:p>
            <a:pPr rtl="0"/>
            <a:r>
              <a:rPr lang="fr-FR" dirty="0"/>
              <a:t>Utilisez des sondages ou des enquêtes en direct pour recueillir l’opinion du public, promouvoir l’engagement et veiller à ce que le public se sente impliqué</a:t>
            </a:r>
          </a:p>
        </p:txBody>
      </p:sp>
      <p:sp>
        <p:nvSpPr>
          <p:cNvPr id="23" name="Espace réservé du numéro de diapositive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12</a:t>
            </a:fld>
            <a:endParaRPr lang="fr-FR" dirty="0"/>
          </a:p>
        </p:txBody>
      </p:sp>
    </p:spTree>
    <p:extLst>
      <p:ext uri="{BB962C8B-B14F-4D97-AF65-F5344CB8AC3E}">
        <p14:creationId xmlns:p14="http://schemas.microsoft.com/office/powerpoint/2010/main" val="68568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10199-C129-11F0-56F2-2D1AED21CB4C}"/>
              </a:ext>
            </a:extLst>
          </p:cNvPr>
          <p:cNvSpPr>
            <a:spLocks noGrp="1"/>
          </p:cNvSpPr>
          <p:nvPr>
            <p:ph type="title"/>
          </p:nvPr>
        </p:nvSpPr>
        <p:spPr>
          <a:xfrm>
            <a:off x="4364809" y="1057274"/>
            <a:ext cx="4930111" cy="2520217"/>
          </a:xfrm>
        </p:spPr>
        <p:txBody>
          <a:bodyPr rtlCol="0"/>
          <a:lstStyle>
            <a:defPPr>
              <a:defRPr lang="fr-FR"/>
            </a:defPPr>
          </a:lstStyle>
          <a:p>
            <a:pPr rtl="0"/>
            <a:r>
              <a:rPr lang="fr-FR" dirty="0"/>
              <a:t>Intégration pédagogique ?</a:t>
            </a:r>
          </a:p>
        </p:txBody>
      </p:sp>
      <p:sp>
        <p:nvSpPr>
          <p:cNvPr id="3" name="Espace réservé du numéro de diapositive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13</a:t>
            </a:fld>
            <a:endParaRPr lang="fr-FR" dirty="0"/>
          </a:p>
        </p:txBody>
      </p:sp>
      <p:sp>
        <p:nvSpPr>
          <p:cNvPr id="4" name="Espace réservé du contenu 3">
            <a:extLst>
              <a:ext uri="{FF2B5EF4-FFF2-40B4-BE49-F238E27FC236}">
                <a16:creationId xmlns:a16="http://schemas.microsoft.com/office/drawing/2014/main" id="{BDDD6BDC-E008-6AB7-55A1-46ED9BCF054F}"/>
              </a:ext>
            </a:extLst>
          </p:cNvPr>
          <p:cNvSpPr>
            <a:spLocks noGrp="1"/>
          </p:cNvSpPr>
          <p:nvPr>
            <p:ph idx="11"/>
          </p:nvPr>
        </p:nvSpPr>
        <p:spPr>
          <a:xfrm>
            <a:off x="4364808" y="3808750"/>
            <a:ext cx="7043618" cy="2233233"/>
          </a:xfrm>
        </p:spPr>
        <p:txBody>
          <a:bodyPr rtlCol="0"/>
          <a:lstStyle>
            <a:defPPr>
              <a:defRPr lang="fr-FR"/>
            </a:defPPr>
          </a:lstStyle>
          <a:p>
            <a:pPr rtl="0"/>
            <a:r>
              <a:rPr lang="fr-FR"/>
              <a:t>Amélioration de votre présentation</a:t>
            </a:r>
          </a:p>
        </p:txBody>
      </p:sp>
    </p:spTree>
    <p:extLst>
      <p:ext uri="{BB962C8B-B14F-4D97-AF65-F5344CB8AC3E}">
        <p14:creationId xmlns:p14="http://schemas.microsoft.com/office/powerpoint/2010/main" val="113171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796464" cy="1222385"/>
          </a:xfrm>
        </p:spPr>
        <p:txBody>
          <a:bodyPr rtlCol="0"/>
          <a:lstStyle>
            <a:defPPr>
              <a:defRPr lang="fr-FR"/>
            </a:defPPr>
          </a:lstStyle>
          <a:p>
            <a:pPr rtl="0"/>
            <a:r>
              <a:rPr lang="fr-FR" dirty="0"/>
              <a:t>SPIP-développement des contenus</a:t>
            </a:r>
          </a:p>
        </p:txBody>
      </p:sp>
      <p:sp>
        <p:nvSpPr>
          <p:cNvPr id="3" name="Espace réservé du numéro de diapositive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14</a:t>
            </a:fld>
            <a:endParaRPr lang="fr-FR" dirty="0"/>
          </a:p>
        </p:txBody>
      </p:sp>
      <p:sp>
        <p:nvSpPr>
          <p:cNvPr id="16" name="Espace réservé du contenu 4">
            <a:extLst>
              <a:ext uri="{FF2B5EF4-FFF2-40B4-BE49-F238E27FC236}">
                <a16:creationId xmlns:a16="http://schemas.microsoft.com/office/drawing/2014/main" id="{AEF9954A-E263-8A7E-58B1-4D03F7D1BD9B}"/>
              </a:ext>
            </a:extLst>
          </p:cNvPr>
          <p:cNvSpPr>
            <a:spLocks noGrp="1"/>
          </p:cNvSpPr>
          <p:nvPr>
            <p:ph sz="half" idx="2"/>
          </p:nvPr>
        </p:nvSpPr>
        <p:spPr>
          <a:xfrm>
            <a:off x="914400" y="2303028"/>
            <a:ext cx="3283119" cy="3720337"/>
          </a:xfrm>
        </p:spPr>
        <p:txBody>
          <a:bodyPr rtlCol="0">
            <a:normAutofit/>
          </a:bodyPr>
          <a:lstStyle>
            <a:defPPr>
              <a:defRPr lang="fr-FR"/>
            </a:defPPr>
          </a:lstStyle>
          <a:p>
            <a:pPr rtl="0"/>
            <a:r>
              <a:rPr lang="fr-FR" dirty="0"/>
              <a:t>Il s’agit d’un outil puissant de la prise de parole en public. Elle implique une hauteur, un ton et un volume variables pour transmettre des émotions, accentuer des points et maintenir l’intérêt. </a:t>
            </a:r>
          </a:p>
          <a:p>
            <a:pPr lvl="1" rtl="0"/>
            <a:r>
              <a:rPr lang="fr-FR" dirty="0"/>
              <a:t>Variation de la hauteur</a:t>
            </a:r>
          </a:p>
          <a:p>
            <a:pPr lvl="1" rtl="0"/>
            <a:r>
              <a:rPr lang="fr-FR" dirty="0"/>
              <a:t>Inflexion de ton</a:t>
            </a:r>
          </a:p>
          <a:p>
            <a:pPr lvl="1" rtl="0"/>
            <a:r>
              <a:rPr lang="fr-FR" dirty="0"/>
              <a:t>Contrôle du volume</a:t>
            </a:r>
          </a:p>
        </p:txBody>
      </p:sp>
      <p:sp>
        <p:nvSpPr>
          <p:cNvPr id="17" name="Espace réservé du contenu 6">
            <a:extLst>
              <a:ext uri="{FF2B5EF4-FFF2-40B4-BE49-F238E27FC236}">
                <a16:creationId xmlns:a16="http://schemas.microsoft.com/office/drawing/2014/main" id="{33680A80-5C61-DD02-1119-0565C0AD5372}"/>
              </a:ext>
            </a:extLst>
          </p:cNvPr>
          <p:cNvSpPr>
            <a:spLocks noGrp="1"/>
          </p:cNvSpPr>
          <p:nvPr>
            <p:ph sz="quarter" idx="4"/>
          </p:nvPr>
        </p:nvSpPr>
        <p:spPr>
          <a:xfrm>
            <a:off x="4782159" y="2303028"/>
            <a:ext cx="3284951" cy="3720337"/>
          </a:xfrm>
        </p:spPr>
        <p:txBody>
          <a:bodyPr rtlCol="0">
            <a:normAutofit/>
          </a:bodyPr>
          <a:lstStyle>
            <a:defPPr>
              <a:defRPr lang="fr-FR"/>
            </a:defPPr>
          </a:lstStyle>
          <a:p>
            <a:pPr rtl="0"/>
            <a:r>
              <a:rPr lang="fr-FR" dirty="0"/>
              <a:t>Un langage corporel efficace améliore votre message, ce qui le rend plus percutant et facile à retenir.</a:t>
            </a:r>
          </a:p>
          <a:p>
            <a:pPr lvl="1" rtl="0"/>
            <a:r>
              <a:rPr lang="fr-FR" dirty="0"/>
              <a:t>Contact visuel explicite</a:t>
            </a:r>
          </a:p>
          <a:p>
            <a:pPr lvl="1" rtl="0"/>
            <a:r>
              <a:rPr lang="fr-FR" dirty="0"/>
              <a:t>Gestes volontaires</a:t>
            </a:r>
          </a:p>
          <a:p>
            <a:pPr lvl="1" rtl="0"/>
            <a:r>
              <a:rPr lang="fr-FR" dirty="0"/>
              <a:t>Maintenir une bonne posture</a:t>
            </a:r>
          </a:p>
          <a:p>
            <a:pPr lvl="1" rtl="0"/>
            <a:r>
              <a:rPr lang="fr-FR" dirty="0"/>
              <a:t>Contrôler vos expressions</a:t>
            </a:r>
          </a:p>
        </p:txBody>
      </p:sp>
    </p:spTree>
    <p:extLst>
      <p:ext uri="{BB962C8B-B14F-4D97-AF65-F5344CB8AC3E}">
        <p14:creationId xmlns:p14="http://schemas.microsoft.com/office/powerpoint/2010/main" val="246859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36FCF6-982C-CC37-9625-3EBFC7E7DD13}"/>
              </a:ext>
            </a:extLst>
          </p:cNvPr>
          <p:cNvSpPr>
            <a:spLocks noGrp="1"/>
          </p:cNvSpPr>
          <p:nvPr>
            <p:ph type="title"/>
          </p:nvPr>
        </p:nvSpPr>
        <p:spPr>
          <a:xfrm>
            <a:off x="1550563" y="1089213"/>
            <a:ext cx="9879437" cy="980844"/>
          </a:xfrm>
        </p:spPr>
        <p:txBody>
          <a:bodyPr rtlCol="0"/>
          <a:lstStyle>
            <a:defPPr>
              <a:defRPr lang="fr-FR"/>
            </a:defPPr>
          </a:lstStyle>
          <a:p>
            <a:pPr rtl="0"/>
            <a:r>
              <a:rPr lang="fr-FR" dirty="0"/>
              <a:t>Site perso: mes cours</a:t>
            </a:r>
          </a:p>
        </p:txBody>
      </p:sp>
      <p:sp>
        <p:nvSpPr>
          <p:cNvPr id="4" name="Espace réservé du texte 3">
            <a:extLst>
              <a:ext uri="{FF2B5EF4-FFF2-40B4-BE49-F238E27FC236}">
                <a16:creationId xmlns:a16="http://schemas.microsoft.com/office/drawing/2014/main" id="{97DCC342-9FD1-7055-EAAC-008DC851B13F}"/>
              </a:ext>
            </a:extLst>
          </p:cNvPr>
          <p:cNvSpPr>
            <a:spLocks noGrp="1"/>
          </p:cNvSpPr>
          <p:nvPr>
            <p:ph type="body" sz="quarter" idx="13"/>
          </p:nvPr>
        </p:nvSpPr>
        <p:spPr>
          <a:xfrm>
            <a:off x="1550564" y="2331958"/>
            <a:ext cx="2975217" cy="3704266"/>
          </a:xfrm>
        </p:spPr>
        <p:txBody>
          <a:bodyPr rtlCol="0"/>
          <a:lstStyle>
            <a:defPPr>
              <a:defRPr lang="fr-FR"/>
            </a:defPPr>
          </a:lstStyle>
          <a:p>
            <a:pPr rtl="0"/>
            <a:r>
              <a:rPr lang="fr-FR"/>
              <a:t>Apprenez à insuffler une énergie dans votre discours pour laisser une impression durable</a:t>
            </a:r>
          </a:p>
          <a:p>
            <a:pPr rtl="0"/>
            <a:r>
              <a:rPr lang="fr-FR"/>
              <a:t>L’un des objectifs d’une communication efficace est de motiver votre audience</a:t>
            </a:r>
          </a:p>
        </p:txBody>
      </p:sp>
      <p:graphicFrame>
        <p:nvGraphicFramePr>
          <p:cNvPr id="6" name="Espace réservé du contenu 5">
            <a:extLst>
              <a:ext uri="{FF2B5EF4-FFF2-40B4-BE49-F238E27FC236}">
                <a16:creationId xmlns:a16="http://schemas.microsoft.com/office/drawing/2014/main" id="{4DB3991E-0605-C20E-53AD-D64E13638DA5}"/>
              </a:ext>
            </a:extLst>
          </p:cNvPr>
          <p:cNvGraphicFramePr>
            <a:graphicFrameLocks noGrp="1"/>
          </p:cNvGraphicFramePr>
          <p:nvPr>
            <p:ph sz="half" idx="1"/>
            <p:extLst>
              <p:ext uri="{D42A27DB-BD31-4B8C-83A1-F6EECF244321}">
                <p14:modId xmlns:p14="http://schemas.microsoft.com/office/powerpoint/2010/main" val="4189351071"/>
              </p:ext>
            </p:extLst>
          </p:nvPr>
        </p:nvGraphicFramePr>
        <p:xfrm>
          <a:off x="5087938" y="2332038"/>
          <a:ext cx="6345236" cy="3981132"/>
        </p:xfrm>
        <a:graphic>
          <a:graphicData uri="http://schemas.openxmlformats.org/drawingml/2006/table">
            <a:tbl>
              <a:tblPr firstRow="1" bandRow="1">
                <a:tableStyleId>{3B4B98B0-60AC-42C2-AFA5-B58CD77FA1E5}</a:tableStyleId>
              </a:tblPr>
              <a:tblGrid>
                <a:gridCol w="2227408">
                  <a:extLst>
                    <a:ext uri="{9D8B030D-6E8A-4147-A177-3AD203B41FA5}">
                      <a16:colId xmlns:a16="http://schemas.microsoft.com/office/drawing/2014/main" val="180956085"/>
                    </a:ext>
                  </a:extLst>
                </a:gridCol>
                <a:gridCol w="2227408">
                  <a:extLst>
                    <a:ext uri="{9D8B030D-6E8A-4147-A177-3AD203B41FA5}">
                      <a16:colId xmlns:a16="http://schemas.microsoft.com/office/drawing/2014/main" val="1180706872"/>
                    </a:ext>
                  </a:extLst>
                </a:gridCol>
                <a:gridCol w="945210">
                  <a:extLst>
                    <a:ext uri="{9D8B030D-6E8A-4147-A177-3AD203B41FA5}">
                      <a16:colId xmlns:a16="http://schemas.microsoft.com/office/drawing/2014/main" val="2050154702"/>
                    </a:ext>
                  </a:extLst>
                </a:gridCol>
                <a:gridCol w="945210">
                  <a:extLst>
                    <a:ext uri="{9D8B030D-6E8A-4147-A177-3AD203B41FA5}">
                      <a16:colId xmlns:a16="http://schemas.microsoft.com/office/drawing/2014/main" val="1872764148"/>
                    </a:ext>
                  </a:extLst>
                </a:gridCol>
              </a:tblGrid>
              <a:tr h="606129">
                <a:tc>
                  <a:txBody>
                    <a:bodyPr/>
                    <a:lstStyle>
                      <a:defPPr>
                        <a:defRPr lang="fr-FR"/>
                      </a:defPPr>
                    </a:lstStyle>
                    <a:p>
                      <a:pPr rtl="0"/>
                      <a:r>
                        <a:rPr lang="fr-FR">
                          <a:solidFill>
                            <a:schemeClr val="accent6"/>
                          </a:solidFill>
                        </a:rPr>
                        <a:t>Métrique</a:t>
                      </a:r>
                    </a:p>
                  </a:txBody>
                  <a:tcPr anchor="ctr"/>
                </a:tc>
                <a:tc>
                  <a:txBody>
                    <a:bodyPr/>
                    <a:lstStyle>
                      <a:defPPr>
                        <a:defRPr lang="fr-FR"/>
                      </a:defPPr>
                    </a:lstStyle>
                    <a:p>
                      <a:pPr rtl="0"/>
                      <a:r>
                        <a:rPr lang="fr-FR">
                          <a:solidFill>
                            <a:schemeClr val="accent6"/>
                          </a:solidFill>
                        </a:rPr>
                        <a:t>Mesure</a:t>
                      </a:r>
                    </a:p>
                  </a:txBody>
                  <a:tcPr anchor="ctr"/>
                </a:tc>
                <a:tc>
                  <a:txBody>
                    <a:bodyPr/>
                    <a:lstStyle>
                      <a:defPPr>
                        <a:defRPr lang="fr-FR"/>
                      </a:defPPr>
                    </a:lstStyle>
                    <a:p>
                      <a:pPr rtl="0"/>
                      <a:r>
                        <a:rPr lang="fr-FR">
                          <a:solidFill>
                            <a:schemeClr val="accent6"/>
                          </a:solidFill>
                        </a:rPr>
                        <a:t>Cible</a:t>
                      </a:r>
                    </a:p>
                  </a:txBody>
                  <a:tcPr anchor="ctr"/>
                </a:tc>
                <a:tc>
                  <a:txBody>
                    <a:bodyPr/>
                    <a:lstStyle>
                      <a:defPPr>
                        <a:defRPr lang="fr-FR"/>
                      </a:defPPr>
                    </a:lstStyle>
                    <a:p>
                      <a:pPr rtl="0"/>
                      <a:r>
                        <a:rPr lang="fr-FR">
                          <a:solidFill>
                            <a:schemeClr val="accent6"/>
                          </a:solidFill>
                        </a:rPr>
                        <a:t>Réel</a:t>
                      </a:r>
                    </a:p>
                  </a:txBody>
                  <a:tcPr anchor="ctr"/>
                </a:tc>
                <a:extLst>
                  <a:ext uri="{0D108BD9-81ED-4DB2-BD59-A6C34878D82A}">
                    <a16:rowId xmlns:a16="http://schemas.microsoft.com/office/drawing/2014/main" val="3059142786"/>
                  </a:ext>
                </a:extLst>
              </a:tr>
              <a:tr h="606129">
                <a:tc>
                  <a:txBody>
                    <a:bodyPr/>
                    <a:lstStyle>
                      <a:defPPr>
                        <a:defRPr lang="fr-FR"/>
                      </a:defPPr>
                    </a:lstStyle>
                    <a:p>
                      <a:pPr rtl="0"/>
                      <a:r>
                        <a:rPr lang="fr-FR" dirty="0">
                          <a:solidFill>
                            <a:schemeClr val="accent6"/>
                          </a:solidFill>
                        </a:rPr>
                        <a:t>Participation du public</a:t>
                      </a:r>
                    </a:p>
                  </a:txBody>
                  <a:tcPr anchor="ctr"/>
                </a:tc>
                <a:tc>
                  <a:txBody>
                    <a:bodyPr/>
                    <a:lstStyle>
                      <a:defPPr>
                        <a:defRPr lang="fr-FR"/>
                      </a:defPPr>
                    </a:lstStyle>
                    <a:p>
                      <a:pPr rtl="0"/>
                      <a:r>
                        <a:rPr lang="fr-FR">
                          <a:solidFill>
                            <a:schemeClr val="accent6"/>
                          </a:solidFill>
                        </a:rPr>
                        <a:t>Nombre de participants</a:t>
                      </a:r>
                    </a:p>
                  </a:txBody>
                  <a:tcPr anchor="ctr"/>
                </a:tc>
                <a:tc>
                  <a:txBody>
                    <a:bodyPr/>
                    <a:lstStyle>
                      <a:defPPr>
                        <a:defRPr lang="fr-FR"/>
                      </a:defPPr>
                    </a:lstStyle>
                    <a:p>
                      <a:pPr rtl="0"/>
                      <a:r>
                        <a:rPr lang="fr-FR">
                          <a:solidFill>
                            <a:schemeClr val="accent6"/>
                          </a:solidFill>
                        </a:rPr>
                        <a:t>150</a:t>
                      </a:r>
                    </a:p>
                  </a:txBody>
                  <a:tcPr anchor="ctr"/>
                </a:tc>
                <a:tc>
                  <a:txBody>
                    <a:bodyPr/>
                    <a:lstStyle>
                      <a:defPPr>
                        <a:defRPr lang="fr-FR"/>
                      </a:defPPr>
                    </a:lstStyle>
                    <a:p>
                      <a:pPr rtl="0"/>
                      <a:r>
                        <a:rPr lang="fr-FR">
                          <a:solidFill>
                            <a:schemeClr val="accent6"/>
                          </a:solidFill>
                        </a:rPr>
                        <a:t>120</a:t>
                      </a:r>
                    </a:p>
                  </a:txBody>
                  <a:tcPr anchor="ctr"/>
                </a:tc>
                <a:extLst>
                  <a:ext uri="{0D108BD9-81ED-4DB2-BD59-A6C34878D82A}">
                    <a16:rowId xmlns:a16="http://schemas.microsoft.com/office/drawing/2014/main" val="3588576737"/>
                  </a:ext>
                </a:extLst>
              </a:tr>
              <a:tr h="643498">
                <a:tc>
                  <a:txBody>
                    <a:bodyPr/>
                    <a:lstStyle>
                      <a:defPPr>
                        <a:defRPr lang="fr-FR"/>
                      </a:defPPr>
                    </a:lstStyle>
                    <a:p>
                      <a:pPr rtl="0"/>
                      <a:r>
                        <a:rPr lang="fr-FR">
                          <a:solidFill>
                            <a:schemeClr val="accent6"/>
                          </a:solidFill>
                        </a:rPr>
                        <a:t>Durée de l’engagement</a:t>
                      </a:r>
                    </a:p>
                  </a:txBody>
                  <a:tcPr anchor="ctr"/>
                </a:tc>
                <a:tc>
                  <a:txBody>
                    <a:bodyPr/>
                    <a:lstStyle>
                      <a:defPPr>
                        <a:defRPr lang="fr-FR"/>
                      </a:defPPr>
                    </a:lstStyle>
                    <a:p>
                      <a:pPr rtl="0"/>
                      <a:r>
                        <a:rPr lang="fr-FR">
                          <a:solidFill>
                            <a:schemeClr val="accent6"/>
                          </a:solidFill>
                        </a:rPr>
                        <a:t>Minutes</a:t>
                      </a:r>
                    </a:p>
                  </a:txBody>
                  <a:tcPr anchor="ctr"/>
                </a:tc>
                <a:tc>
                  <a:txBody>
                    <a:bodyPr/>
                    <a:lstStyle>
                      <a:defPPr>
                        <a:defRPr lang="fr-FR"/>
                      </a:defPPr>
                    </a:lstStyle>
                    <a:p>
                      <a:pPr rtl="0"/>
                      <a:r>
                        <a:rPr lang="fr-FR">
                          <a:solidFill>
                            <a:schemeClr val="accent6"/>
                          </a:solidFill>
                        </a:rPr>
                        <a:t>60</a:t>
                      </a:r>
                    </a:p>
                  </a:txBody>
                  <a:tcPr anchor="ctr"/>
                </a:tc>
                <a:tc>
                  <a:txBody>
                    <a:bodyPr/>
                    <a:lstStyle>
                      <a:defPPr>
                        <a:defRPr lang="fr-FR"/>
                      </a:defPPr>
                    </a:lstStyle>
                    <a:p>
                      <a:pPr rtl="0"/>
                      <a:r>
                        <a:rPr lang="fr-FR">
                          <a:solidFill>
                            <a:schemeClr val="accent6"/>
                          </a:solidFill>
                        </a:rPr>
                        <a:t>75</a:t>
                      </a:r>
                    </a:p>
                  </a:txBody>
                  <a:tcPr anchor="ctr"/>
                </a:tc>
                <a:extLst>
                  <a:ext uri="{0D108BD9-81ED-4DB2-BD59-A6C34878D82A}">
                    <a16:rowId xmlns:a16="http://schemas.microsoft.com/office/drawing/2014/main" val="1626410507"/>
                  </a:ext>
                </a:extLst>
              </a:tr>
              <a:tr h="606129">
                <a:tc>
                  <a:txBody>
                    <a:bodyPr/>
                    <a:lstStyle>
                      <a:defPPr>
                        <a:defRPr lang="fr-FR"/>
                      </a:defPPr>
                    </a:lstStyle>
                    <a:p>
                      <a:pPr rtl="0"/>
                      <a:r>
                        <a:rPr lang="fr-FR">
                          <a:solidFill>
                            <a:schemeClr val="accent6"/>
                          </a:solidFill>
                        </a:rPr>
                        <a:t>Interactions de Q&amp;A</a:t>
                      </a:r>
                    </a:p>
                  </a:txBody>
                  <a:tcPr anchor="ctr"/>
                </a:tc>
                <a:tc>
                  <a:txBody>
                    <a:bodyPr/>
                    <a:lstStyle>
                      <a:defPPr>
                        <a:defRPr lang="fr-FR"/>
                      </a:defPPr>
                    </a:lstStyle>
                    <a:p>
                      <a:pPr rtl="0"/>
                      <a:r>
                        <a:rPr lang="fr-FR">
                          <a:solidFill>
                            <a:schemeClr val="accent6"/>
                          </a:solidFill>
                        </a:rPr>
                        <a:t>Nombre de questions</a:t>
                      </a:r>
                    </a:p>
                  </a:txBody>
                  <a:tcPr anchor="ctr"/>
                </a:tc>
                <a:tc>
                  <a:txBody>
                    <a:bodyPr/>
                    <a:lstStyle>
                      <a:defPPr>
                        <a:defRPr lang="fr-FR"/>
                      </a:defPPr>
                    </a:lstStyle>
                    <a:p>
                      <a:pPr rtl="0"/>
                      <a:r>
                        <a:rPr lang="fr-FR">
                          <a:solidFill>
                            <a:schemeClr val="accent6"/>
                          </a:solidFill>
                        </a:rPr>
                        <a:t>10</a:t>
                      </a:r>
                    </a:p>
                  </a:txBody>
                  <a:tcPr anchor="ctr"/>
                </a:tc>
                <a:tc>
                  <a:txBody>
                    <a:bodyPr/>
                    <a:lstStyle>
                      <a:defPPr>
                        <a:defRPr lang="fr-FR"/>
                      </a:defPPr>
                    </a:lstStyle>
                    <a:p>
                      <a:pPr rtl="0"/>
                      <a:r>
                        <a:rPr lang="fr-FR">
                          <a:solidFill>
                            <a:schemeClr val="accent6"/>
                          </a:solidFill>
                        </a:rPr>
                        <a:t>15</a:t>
                      </a:r>
                    </a:p>
                  </a:txBody>
                  <a:tcPr anchor="ctr"/>
                </a:tc>
                <a:extLst>
                  <a:ext uri="{0D108BD9-81ED-4DB2-BD59-A6C34878D82A}">
                    <a16:rowId xmlns:a16="http://schemas.microsoft.com/office/drawing/2014/main" val="1888116840"/>
                  </a:ext>
                </a:extLst>
              </a:tr>
              <a:tr h="606129">
                <a:tc>
                  <a:txBody>
                    <a:bodyPr/>
                    <a:lstStyle>
                      <a:defPPr>
                        <a:defRPr lang="fr-FR"/>
                      </a:defPPr>
                    </a:lstStyle>
                    <a:p>
                      <a:pPr rtl="0"/>
                      <a:r>
                        <a:rPr lang="fr-FR">
                          <a:solidFill>
                            <a:schemeClr val="accent6"/>
                          </a:solidFill>
                        </a:rPr>
                        <a:t>Commentaires positifs</a:t>
                      </a:r>
                    </a:p>
                  </a:txBody>
                  <a:tcPr anchor="ctr"/>
                </a:tc>
                <a:tc>
                  <a:txBody>
                    <a:bodyPr/>
                    <a:lstStyle>
                      <a:defPPr>
                        <a:defRPr lang="fr-FR"/>
                      </a:defPPr>
                    </a:lstStyle>
                    <a:p>
                      <a:pPr rtl="0"/>
                      <a:r>
                        <a:rPr lang="fr-FR">
                          <a:solidFill>
                            <a:schemeClr val="accent6"/>
                          </a:solidFill>
                        </a:rPr>
                        <a:t>Pourcentage (%)</a:t>
                      </a:r>
                    </a:p>
                  </a:txBody>
                  <a:tcPr anchor="ctr"/>
                </a:tc>
                <a:tc>
                  <a:txBody>
                    <a:bodyPr/>
                    <a:lstStyle>
                      <a:defPPr>
                        <a:defRPr lang="fr-FR"/>
                      </a:defPPr>
                    </a:lstStyle>
                    <a:p>
                      <a:pPr rtl="0"/>
                      <a:r>
                        <a:rPr lang="fr-FR">
                          <a:solidFill>
                            <a:schemeClr val="accent6"/>
                          </a:solidFill>
                        </a:rPr>
                        <a:t>90</a:t>
                      </a:r>
                    </a:p>
                  </a:txBody>
                  <a:tcPr anchor="ctr"/>
                </a:tc>
                <a:tc>
                  <a:txBody>
                    <a:bodyPr/>
                    <a:lstStyle>
                      <a:defPPr>
                        <a:defRPr lang="fr-FR"/>
                      </a:defPPr>
                    </a:lstStyle>
                    <a:p>
                      <a:pPr rtl="0"/>
                      <a:r>
                        <a:rPr lang="fr-FR">
                          <a:solidFill>
                            <a:schemeClr val="accent6"/>
                          </a:solidFill>
                        </a:rPr>
                        <a:t>95</a:t>
                      </a:r>
                    </a:p>
                  </a:txBody>
                  <a:tcPr anchor="ctr"/>
                </a:tc>
                <a:extLst>
                  <a:ext uri="{0D108BD9-81ED-4DB2-BD59-A6C34878D82A}">
                    <a16:rowId xmlns:a16="http://schemas.microsoft.com/office/drawing/2014/main" val="4023592559"/>
                  </a:ext>
                </a:extLst>
              </a:tr>
              <a:tr h="811265">
                <a:tc>
                  <a:txBody>
                    <a:bodyPr/>
                    <a:lstStyle>
                      <a:defPPr>
                        <a:defRPr lang="fr-FR"/>
                      </a:defPPr>
                    </a:lstStyle>
                    <a:p>
                      <a:pPr rtl="0"/>
                      <a:r>
                        <a:rPr lang="fr-FR" dirty="0">
                          <a:solidFill>
                            <a:schemeClr val="accent6"/>
                          </a:solidFill>
                        </a:rPr>
                        <a:t>Taux de rétention des informations</a:t>
                      </a:r>
                    </a:p>
                  </a:txBody>
                  <a:tcPr anchor="ctr"/>
                </a:tc>
                <a:tc>
                  <a:txBody>
                    <a:bodyPr/>
                    <a:lstStyle>
                      <a:defPPr>
                        <a:defRPr lang="fr-FR"/>
                      </a:defPPr>
                    </a:lstStyle>
                    <a:p>
                      <a:pPr rtl="0"/>
                      <a:r>
                        <a:rPr lang="fr-FR">
                          <a:solidFill>
                            <a:schemeClr val="accent6"/>
                          </a:solidFill>
                        </a:rPr>
                        <a:t>Pourcentage (%)</a:t>
                      </a:r>
                    </a:p>
                  </a:txBody>
                  <a:tcPr anchor="ctr"/>
                </a:tc>
                <a:tc>
                  <a:txBody>
                    <a:bodyPr/>
                    <a:lstStyle>
                      <a:defPPr>
                        <a:defRPr lang="fr-FR"/>
                      </a:defPPr>
                    </a:lstStyle>
                    <a:p>
                      <a:pPr rtl="0"/>
                      <a:r>
                        <a:rPr lang="fr-FR">
                          <a:solidFill>
                            <a:schemeClr val="accent6"/>
                          </a:solidFill>
                        </a:rPr>
                        <a:t>80</a:t>
                      </a:r>
                    </a:p>
                  </a:txBody>
                  <a:tcPr anchor="ctr"/>
                </a:tc>
                <a:tc>
                  <a:txBody>
                    <a:bodyPr/>
                    <a:lstStyle>
                      <a:defPPr>
                        <a:defRPr lang="fr-FR"/>
                      </a:defPPr>
                    </a:lstStyle>
                    <a:p>
                      <a:pPr rtl="0"/>
                      <a:r>
                        <a:rPr lang="fr-FR" dirty="0">
                          <a:solidFill>
                            <a:schemeClr val="accent6"/>
                          </a:solidFill>
                        </a:rPr>
                        <a:t>85</a:t>
                      </a:r>
                    </a:p>
                  </a:txBody>
                  <a:tcPr anchor="ctr"/>
                </a:tc>
                <a:extLst>
                  <a:ext uri="{0D108BD9-81ED-4DB2-BD59-A6C34878D82A}">
                    <a16:rowId xmlns:a16="http://schemas.microsoft.com/office/drawing/2014/main" val="2426564953"/>
                  </a:ext>
                </a:extLst>
              </a:tr>
            </a:tbl>
          </a:graphicData>
        </a:graphic>
      </p:graphicFrame>
      <p:sp>
        <p:nvSpPr>
          <p:cNvPr id="2" name="Espace réservé du numéro de diapositive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15</a:t>
            </a:fld>
            <a:endParaRPr lang="fr-FR" dirty="0"/>
          </a:p>
        </p:txBody>
      </p:sp>
    </p:spTree>
    <p:extLst>
      <p:ext uri="{BB962C8B-B14F-4D97-AF65-F5344CB8AC3E}">
        <p14:creationId xmlns:p14="http://schemas.microsoft.com/office/powerpoint/2010/main" val="396999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E36BC-EB73-BD5C-4D25-8636FBA9A32B}"/>
              </a:ext>
            </a:extLst>
          </p:cNvPr>
          <p:cNvSpPr>
            <a:spLocks noGrp="1"/>
          </p:cNvSpPr>
          <p:nvPr>
            <p:ph type="title"/>
          </p:nvPr>
        </p:nvSpPr>
        <p:spPr/>
        <p:txBody>
          <a:bodyPr/>
          <a:lstStyle/>
          <a:p>
            <a:r>
              <a:rPr lang="fr-ML" dirty="0"/>
              <a:t>Visio conférences</a:t>
            </a:r>
          </a:p>
        </p:txBody>
      </p:sp>
      <p:sp>
        <p:nvSpPr>
          <p:cNvPr id="3" name="Espace réservé du texte 2">
            <a:extLst>
              <a:ext uri="{FF2B5EF4-FFF2-40B4-BE49-F238E27FC236}">
                <a16:creationId xmlns:a16="http://schemas.microsoft.com/office/drawing/2014/main" id="{761D34EB-2880-1D55-6BEA-E8E3DE9A367E}"/>
              </a:ext>
            </a:extLst>
          </p:cNvPr>
          <p:cNvSpPr>
            <a:spLocks noGrp="1"/>
          </p:cNvSpPr>
          <p:nvPr>
            <p:ph type="body" sz="quarter" idx="13"/>
          </p:nvPr>
        </p:nvSpPr>
        <p:spPr/>
        <p:txBody>
          <a:bodyPr/>
          <a:lstStyle/>
          <a:p>
            <a:endParaRPr lang="fr-ML"/>
          </a:p>
        </p:txBody>
      </p:sp>
      <p:sp>
        <p:nvSpPr>
          <p:cNvPr id="4" name="Espace réservé du contenu 3">
            <a:extLst>
              <a:ext uri="{FF2B5EF4-FFF2-40B4-BE49-F238E27FC236}">
                <a16:creationId xmlns:a16="http://schemas.microsoft.com/office/drawing/2014/main" id="{313844A3-B624-2217-A059-70C5480320E2}"/>
              </a:ext>
            </a:extLst>
          </p:cNvPr>
          <p:cNvSpPr>
            <a:spLocks noGrp="1"/>
          </p:cNvSpPr>
          <p:nvPr>
            <p:ph sz="half" idx="1"/>
          </p:nvPr>
        </p:nvSpPr>
        <p:spPr/>
        <p:txBody>
          <a:bodyPr/>
          <a:lstStyle/>
          <a:p>
            <a:endParaRPr lang="fr-ML"/>
          </a:p>
        </p:txBody>
      </p:sp>
      <p:sp>
        <p:nvSpPr>
          <p:cNvPr id="5" name="Espace réservé du numéro de diapositive 4">
            <a:extLst>
              <a:ext uri="{FF2B5EF4-FFF2-40B4-BE49-F238E27FC236}">
                <a16:creationId xmlns:a16="http://schemas.microsoft.com/office/drawing/2014/main" id="{E81F8DDD-4C99-A299-6DD1-CB999D28B607}"/>
              </a:ext>
            </a:extLst>
          </p:cNvPr>
          <p:cNvSpPr>
            <a:spLocks noGrp="1"/>
          </p:cNvSpPr>
          <p:nvPr>
            <p:ph type="sldNum" sz="quarter" idx="10"/>
          </p:nvPr>
        </p:nvSpPr>
        <p:spPr/>
        <p:txBody>
          <a:bodyPr/>
          <a:lstStyle/>
          <a:p>
            <a:pPr rtl="0"/>
            <a:fld id="{48F63A3B-78C7-47BE-AE5E-E10140E04643}" type="slidenum">
              <a:rPr lang="fr-FR" smtClean="0"/>
              <a:pPr rtl="0"/>
              <a:t>16</a:t>
            </a:fld>
            <a:endParaRPr lang="fr-FR" dirty="0"/>
          </a:p>
        </p:txBody>
      </p:sp>
    </p:spTree>
    <p:extLst>
      <p:ext uri="{BB962C8B-B14F-4D97-AF65-F5344CB8AC3E}">
        <p14:creationId xmlns:p14="http://schemas.microsoft.com/office/powerpoint/2010/main" val="4203034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17098-F287-8A03-E91C-67C7DE4EBEE6}"/>
              </a:ext>
            </a:extLst>
          </p:cNvPr>
          <p:cNvSpPr>
            <a:spLocks noGrp="1"/>
          </p:cNvSpPr>
          <p:nvPr>
            <p:ph type="title"/>
          </p:nvPr>
        </p:nvSpPr>
        <p:spPr/>
        <p:txBody>
          <a:bodyPr/>
          <a:lstStyle/>
          <a:p>
            <a:r>
              <a:rPr lang="fr-ML" dirty="0"/>
              <a:t>utilitaires</a:t>
            </a:r>
          </a:p>
        </p:txBody>
      </p:sp>
      <p:sp>
        <p:nvSpPr>
          <p:cNvPr id="3" name="Espace réservé du texte 2">
            <a:extLst>
              <a:ext uri="{FF2B5EF4-FFF2-40B4-BE49-F238E27FC236}">
                <a16:creationId xmlns:a16="http://schemas.microsoft.com/office/drawing/2014/main" id="{265764E8-2672-8C5B-6D8C-B27FEB4110BB}"/>
              </a:ext>
            </a:extLst>
          </p:cNvPr>
          <p:cNvSpPr>
            <a:spLocks noGrp="1"/>
          </p:cNvSpPr>
          <p:nvPr>
            <p:ph type="body" sz="quarter" idx="13"/>
          </p:nvPr>
        </p:nvSpPr>
        <p:spPr/>
        <p:txBody>
          <a:bodyPr/>
          <a:lstStyle/>
          <a:p>
            <a:endParaRPr lang="fr-ML" dirty="0"/>
          </a:p>
        </p:txBody>
      </p:sp>
      <p:sp>
        <p:nvSpPr>
          <p:cNvPr id="4" name="Espace réservé du contenu 3">
            <a:extLst>
              <a:ext uri="{FF2B5EF4-FFF2-40B4-BE49-F238E27FC236}">
                <a16:creationId xmlns:a16="http://schemas.microsoft.com/office/drawing/2014/main" id="{997AAFD8-43AD-EDB0-3540-92D7DB116987}"/>
              </a:ext>
            </a:extLst>
          </p:cNvPr>
          <p:cNvSpPr>
            <a:spLocks noGrp="1"/>
          </p:cNvSpPr>
          <p:nvPr>
            <p:ph sz="half" idx="1"/>
          </p:nvPr>
        </p:nvSpPr>
        <p:spPr/>
        <p:txBody>
          <a:bodyPr/>
          <a:lstStyle/>
          <a:p>
            <a:r>
              <a:rPr lang="fr-ML" dirty="0"/>
              <a:t>Moodle</a:t>
            </a:r>
          </a:p>
          <a:p>
            <a:r>
              <a:rPr lang="fr-ML" dirty="0" err="1"/>
              <a:t>easySchool</a:t>
            </a:r>
            <a:endParaRPr lang="fr-ML" dirty="0"/>
          </a:p>
          <a:p>
            <a:r>
              <a:rPr lang="fr-ML" dirty="0"/>
              <a:t>Google Classroom</a:t>
            </a:r>
          </a:p>
          <a:p>
            <a:r>
              <a:rPr lang="fr-ML" dirty="0"/>
              <a:t>Google Scholar</a:t>
            </a:r>
          </a:p>
          <a:p>
            <a:r>
              <a:rPr lang="fr-ML" dirty="0"/>
              <a:t>Forum éducation</a:t>
            </a:r>
          </a:p>
          <a:p>
            <a:endParaRPr lang="fr-ML" dirty="0"/>
          </a:p>
        </p:txBody>
      </p:sp>
      <p:sp>
        <p:nvSpPr>
          <p:cNvPr id="5" name="Espace réservé du numéro de diapositive 4">
            <a:extLst>
              <a:ext uri="{FF2B5EF4-FFF2-40B4-BE49-F238E27FC236}">
                <a16:creationId xmlns:a16="http://schemas.microsoft.com/office/drawing/2014/main" id="{3BA92468-4F49-1135-9852-D133C8E3E390}"/>
              </a:ext>
            </a:extLst>
          </p:cNvPr>
          <p:cNvSpPr>
            <a:spLocks noGrp="1"/>
          </p:cNvSpPr>
          <p:nvPr>
            <p:ph type="sldNum" sz="quarter" idx="10"/>
          </p:nvPr>
        </p:nvSpPr>
        <p:spPr/>
        <p:txBody>
          <a:bodyPr/>
          <a:lstStyle/>
          <a:p>
            <a:pPr rtl="0"/>
            <a:fld id="{48F63A3B-78C7-47BE-AE5E-E10140E04643}" type="slidenum">
              <a:rPr lang="fr-FR" smtClean="0"/>
              <a:pPr rtl="0"/>
              <a:t>17</a:t>
            </a:fld>
            <a:endParaRPr lang="fr-FR" dirty="0"/>
          </a:p>
        </p:txBody>
      </p:sp>
    </p:spTree>
    <p:extLst>
      <p:ext uri="{BB962C8B-B14F-4D97-AF65-F5344CB8AC3E}">
        <p14:creationId xmlns:p14="http://schemas.microsoft.com/office/powerpoint/2010/main" val="175620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D55F2D4-C20E-BEBC-1CCF-4449B0456A7E}"/>
              </a:ext>
            </a:extLst>
          </p:cNvPr>
          <p:cNvSpPr>
            <a:spLocks noGrp="1"/>
          </p:cNvSpPr>
          <p:nvPr>
            <p:ph type="title"/>
          </p:nvPr>
        </p:nvSpPr>
        <p:spPr>
          <a:xfrm>
            <a:off x="914400" y="411163"/>
            <a:ext cx="7550869" cy="1645858"/>
          </a:xfrm>
        </p:spPr>
        <p:txBody>
          <a:bodyPr rtlCol="0"/>
          <a:lstStyle>
            <a:defPPr>
              <a:defRPr lang="fr-FR"/>
            </a:defPPr>
          </a:lstStyle>
          <a:p>
            <a:pPr rtl="0"/>
            <a:r>
              <a:rPr lang="fr-FR" dirty="0"/>
              <a:t>Évaluation participative</a:t>
            </a:r>
          </a:p>
        </p:txBody>
      </p:sp>
      <p:sp>
        <p:nvSpPr>
          <p:cNvPr id="14" name="Espace réservé du contenu 7">
            <a:extLst>
              <a:ext uri="{FF2B5EF4-FFF2-40B4-BE49-F238E27FC236}">
                <a16:creationId xmlns:a16="http://schemas.microsoft.com/office/drawing/2014/main" id="{749C7CD1-A9AA-49E3-6734-AD9546F2DF5B}"/>
              </a:ext>
            </a:extLst>
          </p:cNvPr>
          <p:cNvSpPr>
            <a:spLocks noGrp="1"/>
          </p:cNvSpPr>
          <p:nvPr>
            <p:ph sz="half" idx="15"/>
          </p:nvPr>
        </p:nvSpPr>
        <p:spPr>
          <a:xfrm>
            <a:off x="914399" y="2303463"/>
            <a:ext cx="3582955" cy="4143375"/>
          </a:xfrm>
        </p:spPr>
        <p:txBody>
          <a:bodyPr rtlCol="0">
            <a:normAutofit/>
          </a:bodyPr>
          <a:lstStyle>
            <a:defPPr>
              <a:defRPr lang="fr-FR"/>
            </a:defPPr>
          </a:lstStyle>
          <a:p>
            <a:pPr rtl="0"/>
            <a:r>
              <a:rPr lang="fr-FR" dirty="0"/>
              <a:t>Il est essentiel de garder son calme pendant la séance de Q&amp;R pour projeter une image de confiance et d'autorité. Considérez les conseils suivants pour rester calme :</a:t>
            </a:r>
          </a:p>
          <a:p>
            <a:pPr rtl="0"/>
            <a:r>
              <a:rPr lang="fr-FR" dirty="0"/>
              <a:t>Restez calme</a:t>
            </a:r>
          </a:p>
          <a:p>
            <a:pPr rtl="0"/>
            <a:r>
              <a:rPr lang="fr-FR" dirty="0"/>
              <a:t>Écouter activement</a:t>
            </a:r>
          </a:p>
          <a:p>
            <a:pPr rtl="0"/>
            <a:r>
              <a:rPr lang="fr-FR" dirty="0"/>
              <a:t>Faites une pause et réfléchissez</a:t>
            </a:r>
          </a:p>
          <a:p>
            <a:pPr rtl="0"/>
            <a:r>
              <a:rPr lang="fr-FR" dirty="0"/>
              <a:t>Maintenir le contact visuel</a:t>
            </a:r>
          </a:p>
        </p:txBody>
      </p:sp>
      <p:sp>
        <p:nvSpPr>
          <p:cNvPr id="13" name="Espace réservé du contenu 5">
            <a:extLst>
              <a:ext uri="{FF2B5EF4-FFF2-40B4-BE49-F238E27FC236}">
                <a16:creationId xmlns:a16="http://schemas.microsoft.com/office/drawing/2014/main" id="{58AC0C8B-8A7A-9FAE-2D0F-4D1C3A8C3FA5}"/>
              </a:ext>
            </a:extLst>
          </p:cNvPr>
          <p:cNvSpPr>
            <a:spLocks noGrp="1"/>
          </p:cNvSpPr>
          <p:nvPr>
            <p:ph sz="half" idx="1"/>
          </p:nvPr>
        </p:nvSpPr>
        <p:spPr>
          <a:xfrm>
            <a:off x="4781550" y="2303463"/>
            <a:ext cx="3763963" cy="4143375"/>
          </a:xfrm>
        </p:spPr>
        <p:txBody>
          <a:bodyPr rtlCol="0"/>
          <a:lstStyle>
            <a:defPPr>
              <a:defRPr lang="fr-FR"/>
            </a:defPPr>
          </a:lstStyle>
          <a:p>
            <a:pPr rtl="0"/>
            <a:r>
              <a:rPr lang="fr-FR"/>
              <a:t>Connaître votre documentation à l’avance Anticipez les questions courantes Répéter vos réponses</a:t>
            </a:r>
          </a:p>
        </p:txBody>
      </p:sp>
      <p:pic>
        <p:nvPicPr>
          <p:cNvPr id="10" name="Espace réservé d’image 9" descr="Une personne portant un costume bleu et des écouteurs pointant vers un ordinateur">
            <a:extLst>
              <a:ext uri="{FF2B5EF4-FFF2-40B4-BE49-F238E27FC236}">
                <a16:creationId xmlns:a16="http://schemas.microsoft.com/office/drawing/2014/main" id="{DD0A0899-5B02-CEB5-E5DD-448B169C2377}"/>
              </a:ext>
            </a:extLst>
          </p:cNvPr>
          <p:cNvPicPr>
            <a:picLocks noGrp="1" noChangeAspect="1"/>
          </p:cNvPicPr>
          <p:nvPr>
            <p:ph type="pic" sz="quarter" idx="14"/>
          </p:nvPr>
        </p:nvPicPr>
        <p:blipFill rotWithShape="1">
          <a:blip r:embed="rId3">
            <a:duotone>
              <a:prstClr val="black"/>
              <a:schemeClr val="accent1">
                <a:tint val="45000"/>
                <a:satMod val="400000"/>
              </a:schemeClr>
            </a:duotone>
          </a:blip>
          <a:srcRect l="31888" r="31888"/>
          <a:stretch/>
        </p:blipFill>
        <p:spPr>
          <a:xfrm>
            <a:off x="8989454" y="965393"/>
            <a:ext cx="3202545" cy="5892607"/>
          </a:xfrm>
        </p:spPr>
      </p:pic>
      <p:sp>
        <p:nvSpPr>
          <p:cNvPr id="4" name="Espace réservé du numéro de diapositive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18</a:t>
            </a:fld>
            <a:endParaRPr lang="fr-FR" dirty="0"/>
          </a:p>
        </p:txBody>
      </p:sp>
    </p:spTree>
    <p:extLst>
      <p:ext uri="{BB962C8B-B14F-4D97-AF65-F5344CB8AC3E}">
        <p14:creationId xmlns:p14="http://schemas.microsoft.com/office/powerpoint/2010/main" val="194161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rtlCol="0"/>
          <a:lstStyle>
            <a:defPPr>
              <a:defRPr lang="fr-FR"/>
            </a:defPPr>
          </a:lstStyle>
          <a:p>
            <a:pPr rtl="0"/>
            <a:r>
              <a:rPr lang="fr-FR" dirty="0" err="1"/>
              <a:t>My</a:t>
            </a:r>
            <a:r>
              <a:rPr lang="fr-FR" dirty="0"/>
              <a:t> </a:t>
            </a:r>
            <a:r>
              <a:rPr lang="fr-FR" dirty="0" err="1"/>
              <a:t>surveying</a:t>
            </a:r>
            <a:endParaRPr lang="fr-FR" dirty="0"/>
          </a:p>
        </p:txBody>
      </p:sp>
      <p:sp>
        <p:nvSpPr>
          <p:cNvPr id="4" name="Espace réservé du contenu 3">
            <a:extLst>
              <a:ext uri="{FF2B5EF4-FFF2-40B4-BE49-F238E27FC236}">
                <a16:creationId xmlns:a16="http://schemas.microsoft.com/office/drawing/2014/main" id="{ACE55D3D-AA24-CF53-6679-29B3C83F7646}"/>
              </a:ext>
            </a:extLst>
          </p:cNvPr>
          <p:cNvSpPr>
            <a:spLocks noGrp="1"/>
          </p:cNvSpPr>
          <p:nvPr>
            <p:ph idx="13"/>
          </p:nvPr>
        </p:nvSpPr>
        <p:spPr>
          <a:xfrm>
            <a:off x="914400" y="2331791"/>
            <a:ext cx="6903076" cy="3721817"/>
          </a:xfrm>
        </p:spPr>
        <p:txBody>
          <a:bodyPr rtlCol="0"/>
          <a:lstStyle>
            <a:defPPr>
              <a:defRPr lang="fr-FR"/>
            </a:defPPr>
          </a:lstStyle>
          <a:p>
            <a:pPr rtl="0"/>
            <a:r>
              <a:rPr lang="fr-FR"/>
              <a:t>Votre capacité à communiquer efficacement laissera un impact durable sur votre public</a:t>
            </a:r>
          </a:p>
          <a:p>
            <a:pPr rtl="0"/>
            <a:endParaRPr lang="fr-FR" dirty="0"/>
          </a:p>
          <a:p>
            <a:pPr rtl="0"/>
            <a:r>
              <a:rPr lang="fr-FR"/>
              <a:t>La communication efficace implique non seulement la remise d’un message, mais également la résonance avec les expériences, les valeurs et les émotions des personnes à l’écoute </a:t>
            </a:r>
          </a:p>
        </p:txBody>
      </p:sp>
      <p:pic>
        <p:nvPicPr>
          <p:cNvPr id="7" name="Espace réservé d’image 6" descr="Personne portant des lunettes et une chemise bleue">
            <a:extLst>
              <a:ext uri="{FF2B5EF4-FFF2-40B4-BE49-F238E27FC236}">
                <a16:creationId xmlns:a16="http://schemas.microsoft.com/office/drawing/2014/main" id="{C570EB79-053B-0283-9D2D-6266701EEDDD}"/>
              </a:ext>
            </a:extLst>
          </p:cNvPr>
          <p:cNvPicPr>
            <a:picLocks noGrp="1" noChangeAspect="1"/>
          </p:cNvPicPr>
          <p:nvPr>
            <p:ph type="pic" sz="quarter" idx="14"/>
          </p:nvPr>
        </p:nvPicPr>
        <p:blipFill rotWithShape="1">
          <a:blip r:embed="rId3">
            <a:duotone>
              <a:prstClr val="black"/>
              <a:schemeClr val="accent4">
                <a:tint val="45000"/>
                <a:satMod val="400000"/>
              </a:schemeClr>
            </a:duotone>
          </a:blip>
          <a:srcRect l="19088" r="19088"/>
          <a:stretch/>
        </p:blipFill>
        <p:spPr>
          <a:xfrm>
            <a:off x="8989454" y="3405189"/>
            <a:ext cx="3202546" cy="3452811"/>
          </a:xfrm>
        </p:spPr>
      </p:pic>
      <p:sp>
        <p:nvSpPr>
          <p:cNvPr id="2" name="Espace réservé du numéro de diapositive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19</a:t>
            </a:fld>
            <a:endParaRPr lang="fr-FR" dirty="0"/>
          </a:p>
        </p:txBody>
      </p:sp>
    </p:spTree>
    <p:extLst>
      <p:ext uri="{BB962C8B-B14F-4D97-AF65-F5344CB8AC3E}">
        <p14:creationId xmlns:p14="http://schemas.microsoft.com/office/powerpoint/2010/main" val="407210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A8AC800-DB65-DEAB-08EE-A02EA3B3818C}"/>
              </a:ext>
            </a:extLst>
          </p:cNvPr>
          <p:cNvSpPr>
            <a:spLocks noGrp="1" noChangeArrowheads="1"/>
          </p:cNvSpPr>
          <p:nvPr>
            <p:ph type="title"/>
          </p:nvPr>
        </p:nvSpPr>
        <p:spPr>
          <a:xfrm>
            <a:off x="1516062" y="1102937"/>
            <a:ext cx="8459788" cy="1319590"/>
          </a:xfrm>
        </p:spPr>
        <p:txBody>
          <a:bodyPr/>
          <a:lstStyle/>
          <a:p>
            <a:pPr eaLnBrk="1" hangingPunct="1">
              <a:defRPr/>
            </a:pPr>
            <a:r>
              <a:rPr lang="fr-FR" dirty="0">
                <a:effectLst>
                  <a:outerShdw blurRad="38100" dist="38100" dir="2700000" algn="tl">
                    <a:srgbClr val="C0C0C0"/>
                  </a:outerShdw>
                </a:effectLst>
                <a:latin typeface="Cooper Black" panose="0208090404030B020404" pitchFamily="18" charset="0"/>
              </a:rPr>
              <a:t>Système d’Information Éducative</a:t>
            </a:r>
          </a:p>
        </p:txBody>
      </p:sp>
      <p:sp>
        <p:nvSpPr>
          <p:cNvPr id="3076" name="Text Box 4">
            <a:extLst>
              <a:ext uri="{FF2B5EF4-FFF2-40B4-BE49-F238E27FC236}">
                <a16:creationId xmlns:a16="http://schemas.microsoft.com/office/drawing/2014/main" id="{EEF0D9C7-92D6-C4CA-B583-6188D7D01B4D}"/>
              </a:ext>
            </a:extLst>
          </p:cNvPr>
          <p:cNvSpPr txBox="1">
            <a:spLocks noChangeArrowheads="1"/>
          </p:cNvSpPr>
          <p:nvPr/>
        </p:nvSpPr>
        <p:spPr bwMode="auto">
          <a:xfrm>
            <a:off x="1558925" y="2914650"/>
            <a:ext cx="8813800" cy="5857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sz="3200" b="1" dirty="0">
                <a:solidFill>
                  <a:srgbClr val="FF0000"/>
                </a:solidFill>
                <a:effectLst>
                  <a:outerShdw blurRad="38100" dist="38100" dir="2700000" algn="tl">
                    <a:srgbClr val="C0C0C0"/>
                  </a:outerShdw>
                </a:effectLst>
                <a:latin typeface="Arial" panose="020B0604020202020204" pitchFamily="34" charset="0"/>
              </a:rPr>
              <a:t>Gestion, Administration et Suivi de Scolarité</a:t>
            </a:r>
          </a:p>
        </p:txBody>
      </p:sp>
      <p:sp>
        <p:nvSpPr>
          <p:cNvPr id="5124" name="Text Box 5">
            <a:extLst>
              <a:ext uri="{FF2B5EF4-FFF2-40B4-BE49-F238E27FC236}">
                <a16:creationId xmlns:a16="http://schemas.microsoft.com/office/drawing/2014/main" id="{0E02C1F5-4356-197E-8E5E-6E15BC29FFAD}"/>
              </a:ext>
            </a:extLst>
          </p:cNvPr>
          <p:cNvSpPr txBox="1">
            <a:spLocks noChangeArrowheads="1"/>
          </p:cNvSpPr>
          <p:nvPr/>
        </p:nvSpPr>
        <p:spPr bwMode="auto">
          <a:xfrm>
            <a:off x="2855913" y="6381750"/>
            <a:ext cx="7561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fr-FR" altLang="fr-FR" sz="1400" i="1"/>
              <a:t>« L’histoire de la célèbre roue: elle est belle parce que tout simplement elle est ronde. »</a:t>
            </a:r>
          </a:p>
        </p:txBody>
      </p:sp>
      <p:sp>
        <p:nvSpPr>
          <p:cNvPr id="2" name="Rectangle 1">
            <a:extLst>
              <a:ext uri="{FF2B5EF4-FFF2-40B4-BE49-F238E27FC236}">
                <a16:creationId xmlns:a16="http://schemas.microsoft.com/office/drawing/2014/main" id="{79D7132F-FD34-9880-DCA4-CF39F7D69E96}"/>
              </a:ext>
            </a:extLst>
          </p:cNvPr>
          <p:cNvSpPr/>
          <p:nvPr/>
        </p:nvSpPr>
        <p:spPr>
          <a:xfrm>
            <a:off x="1487488" y="211139"/>
            <a:ext cx="7561263" cy="769937"/>
          </a:xfrm>
          <a:prstGeom prst="rect">
            <a:avLst/>
          </a:prstGeom>
        </p:spPr>
        <p:txBody>
          <a:bodyPr>
            <a:spAutoFit/>
          </a:bodyPr>
          <a:lstStyle/>
          <a:p>
            <a:pPr algn="ctr">
              <a:defRPr/>
            </a:pPr>
            <a:r>
              <a:rPr lang="fr-FR" sz="4400" b="1" dirty="0">
                <a:effectLst>
                  <a:outerShdw blurRad="38100" dist="38100" dir="2700000" algn="tl">
                    <a:srgbClr val="C0C0C0"/>
                  </a:outerShdw>
                </a:effectLst>
                <a:latin typeface="Arial Black" panose="020B0A04020102020204" pitchFamily="34" charset="0"/>
              </a:rPr>
              <a:t>SIE-ASS </a:t>
            </a:r>
            <a:endParaRPr lang="fr-FR" sz="4400" dirty="0">
              <a:latin typeface="Arial Black" panose="020B0A04020102020204" pitchFamily="34" charset="0"/>
            </a:endParaRPr>
          </a:p>
        </p:txBody>
      </p:sp>
      <p:sp>
        <p:nvSpPr>
          <p:cNvPr id="5126" name="Text Box 4">
            <a:extLst>
              <a:ext uri="{FF2B5EF4-FFF2-40B4-BE49-F238E27FC236}">
                <a16:creationId xmlns:a16="http://schemas.microsoft.com/office/drawing/2014/main" id="{2FA6B923-60DF-734F-8C1F-7B69ABE43D7F}"/>
              </a:ext>
            </a:extLst>
          </p:cNvPr>
          <p:cNvSpPr txBox="1">
            <a:spLocks noChangeArrowheads="1"/>
          </p:cNvSpPr>
          <p:nvPr/>
        </p:nvSpPr>
        <p:spPr bwMode="auto">
          <a:xfrm>
            <a:off x="1516062" y="4221163"/>
            <a:ext cx="8683626"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fr-FR" altLang="fr-FR" i="1" dirty="0">
                <a:solidFill>
                  <a:srgbClr val="0070C0"/>
                </a:solidFill>
              </a:rPr>
              <a:t>L’Intégration Pédagogique des Tics orientée à l’administration et au suivi des scolarités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rtlCol="0"/>
          <a:lstStyle>
            <a:defPPr>
              <a:defRPr lang="fr-FR"/>
            </a:defPPr>
          </a:lstStyle>
          <a:p>
            <a:pPr rtl="0"/>
            <a:r>
              <a:rPr lang="fr-FR" dirty="0"/>
              <a:t>SEEE </a:t>
            </a:r>
            <a:r>
              <a:rPr lang="fr-FR" dirty="0" err="1"/>
              <a:t>eLearning</a:t>
            </a:r>
            <a:r>
              <a:rPr lang="fr-FR" dirty="0"/>
              <a:t> </a:t>
            </a:r>
            <a:r>
              <a:rPr lang="fr-FR" dirty="0" err="1"/>
              <a:t>ecomputing</a:t>
            </a:r>
            <a:r>
              <a:rPr lang="fr-FR" dirty="0"/>
              <a:t> </a:t>
            </a:r>
            <a:r>
              <a:rPr lang="fr-FR" dirty="0" err="1"/>
              <a:t>ebusiness</a:t>
            </a:r>
            <a:endParaRPr lang="fr-FR" dirty="0"/>
          </a:p>
        </p:txBody>
      </p:sp>
      <p:sp>
        <p:nvSpPr>
          <p:cNvPr id="12" name="Espace réservé du contenu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5829147" cy="3961593"/>
          </a:xfrm>
        </p:spPr>
        <p:txBody>
          <a:bodyPr rtlCol="0">
            <a:normAutofit/>
          </a:bodyPr>
          <a:lstStyle>
            <a:defPPr>
              <a:defRPr lang="fr-FR"/>
            </a:defPPr>
          </a:lstStyle>
          <a:p>
            <a:pPr rtl="0"/>
            <a:r>
              <a:rPr lang="fr-FR" dirty="0"/>
              <a:t>Répétition cohérente</a:t>
            </a:r>
          </a:p>
          <a:p>
            <a:pPr lvl="1" rtl="0"/>
            <a:r>
              <a:rPr lang="fr-FR" dirty="0"/>
              <a:t>Renforcez votre connaissance</a:t>
            </a:r>
          </a:p>
          <a:p>
            <a:pPr rtl="0"/>
            <a:r>
              <a:rPr lang="fr-FR" dirty="0"/>
              <a:t>Affiner le style de discours</a:t>
            </a:r>
          </a:p>
          <a:p>
            <a:pPr lvl="1" rtl="0"/>
            <a:r>
              <a:rPr lang="fr-FR" dirty="0"/>
              <a:t>Rythme, ton et accentuation</a:t>
            </a:r>
          </a:p>
          <a:p>
            <a:pPr rtl="0"/>
            <a:r>
              <a:rPr lang="fr-FR" dirty="0"/>
              <a:t>Minutage et transitions</a:t>
            </a:r>
          </a:p>
          <a:p>
            <a:pPr lvl="1" rtl="0"/>
            <a:r>
              <a:rPr lang="fr-FR" dirty="0"/>
              <a:t>Rechercher un discours professionnel et fluide</a:t>
            </a:r>
          </a:p>
          <a:p>
            <a:pPr rtl="0"/>
            <a:r>
              <a:rPr lang="fr-FR" dirty="0"/>
              <a:t>Entraînez-vous à parler en public</a:t>
            </a:r>
          </a:p>
          <a:p>
            <a:pPr lvl="1" rtl="0"/>
            <a:r>
              <a:rPr lang="fr-FR" dirty="0"/>
              <a:t>Solliciter des collègues pour écouter et donner leur avis</a:t>
            </a:r>
          </a:p>
        </p:txBody>
      </p:sp>
      <p:sp>
        <p:nvSpPr>
          <p:cNvPr id="13" name="Espace réservé du contenu 7">
            <a:extLst>
              <a:ext uri="{FF2B5EF4-FFF2-40B4-BE49-F238E27FC236}">
                <a16:creationId xmlns:a16="http://schemas.microsoft.com/office/drawing/2014/main" id="{0853098E-C088-D323-4BF2-987893F262F6}"/>
              </a:ext>
            </a:extLst>
          </p:cNvPr>
          <p:cNvSpPr>
            <a:spLocks noGrp="1"/>
          </p:cNvSpPr>
          <p:nvPr>
            <p:ph sz="half" idx="15"/>
          </p:nvPr>
        </p:nvSpPr>
        <p:spPr>
          <a:xfrm>
            <a:off x="7940842" y="2303028"/>
            <a:ext cx="3485184" cy="3961593"/>
          </a:xfrm>
        </p:spPr>
        <p:txBody>
          <a:bodyPr rtlCol="0"/>
          <a:lstStyle>
            <a:defPPr>
              <a:defRPr lang="fr-FR"/>
            </a:defPPr>
          </a:lstStyle>
          <a:p>
            <a:pPr rtl="0"/>
            <a:r>
              <a:rPr lang="fr-FR" dirty="0"/>
              <a:t>Recueillir des commentaires</a:t>
            </a:r>
          </a:p>
          <a:p>
            <a:pPr rtl="0"/>
            <a:r>
              <a:rPr lang="fr-FR" dirty="0"/>
              <a:t>Examiner les performances</a:t>
            </a:r>
          </a:p>
          <a:p>
            <a:pPr rtl="0"/>
            <a:r>
              <a:rPr lang="fr-FR" dirty="0"/>
              <a:t>Explorez de nouvelles techniques</a:t>
            </a:r>
          </a:p>
          <a:p>
            <a:pPr rtl="0"/>
            <a:r>
              <a:rPr lang="fr-FR" dirty="0"/>
              <a:t>Définissez des objectifs personnels</a:t>
            </a:r>
          </a:p>
          <a:p>
            <a:pPr rtl="0"/>
            <a:r>
              <a:rPr lang="fr-FR" dirty="0"/>
              <a:t>Répétez et adaptez-vous</a:t>
            </a:r>
          </a:p>
        </p:txBody>
      </p:sp>
      <p:sp>
        <p:nvSpPr>
          <p:cNvPr id="2" name="Espace réservé du numéro de diapositive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20</a:t>
            </a:fld>
            <a:endParaRPr lang="fr-FR" dirty="0"/>
          </a:p>
        </p:txBody>
      </p:sp>
    </p:spTree>
    <p:extLst>
      <p:ext uri="{BB962C8B-B14F-4D97-AF65-F5344CB8AC3E}">
        <p14:creationId xmlns:p14="http://schemas.microsoft.com/office/powerpoint/2010/main" val="249802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914400" y="1057274"/>
            <a:ext cx="10511627" cy="1012785"/>
          </a:xfrm>
        </p:spPr>
        <p:txBody>
          <a:bodyPr rtlCol="0"/>
          <a:lstStyle>
            <a:defPPr>
              <a:defRPr lang="fr-FR"/>
            </a:defPPr>
          </a:lstStyle>
          <a:p>
            <a:pPr rtl="0"/>
            <a:r>
              <a:rPr lang="fr-FR" dirty="0"/>
              <a:t>Mesures d’engagement du discours</a:t>
            </a:r>
          </a:p>
        </p:txBody>
      </p:sp>
      <p:graphicFrame>
        <p:nvGraphicFramePr>
          <p:cNvPr id="5" name="Espace réservé du contenu 4">
            <a:extLst>
              <a:ext uri="{FF2B5EF4-FFF2-40B4-BE49-F238E27FC236}">
                <a16:creationId xmlns:a16="http://schemas.microsoft.com/office/drawing/2014/main" id="{AC0C7FF8-9CAF-6C67-C1E5-AF40401D0B3D}"/>
              </a:ext>
            </a:extLst>
          </p:cNvPr>
          <p:cNvGraphicFramePr>
            <a:graphicFrameLocks noGrp="1"/>
          </p:cNvGraphicFramePr>
          <p:nvPr>
            <p:ph sz="quarter" idx="4"/>
            <p:extLst>
              <p:ext uri="{D42A27DB-BD31-4B8C-83A1-F6EECF244321}">
                <p14:modId xmlns:p14="http://schemas.microsoft.com/office/powerpoint/2010/main" val="3999503228"/>
              </p:ext>
            </p:extLst>
          </p:nvPr>
        </p:nvGraphicFramePr>
        <p:xfrm>
          <a:off x="914400" y="2316163"/>
          <a:ext cx="10510836" cy="3948462"/>
        </p:xfrm>
        <a:graphic>
          <a:graphicData uri="http://schemas.openxmlformats.org/drawingml/2006/table">
            <a:tbl>
              <a:tblPr firstRow="1" bandRow="1">
                <a:tableStyleId>{C083E6E3-FA7D-4D7B-A595-EF9225AFEA82}</a:tableStyleId>
              </a:tblPr>
              <a:tblGrid>
                <a:gridCol w="4080076">
                  <a:extLst>
                    <a:ext uri="{9D8B030D-6E8A-4147-A177-3AD203B41FA5}">
                      <a16:colId xmlns:a16="http://schemas.microsoft.com/office/drawing/2014/main" val="1764027237"/>
                    </a:ext>
                  </a:extLst>
                </a:gridCol>
                <a:gridCol w="4080076">
                  <a:extLst>
                    <a:ext uri="{9D8B030D-6E8A-4147-A177-3AD203B41FA5}">
                      <a16:colId xmlns:a16="http://schemas.microsoft.com/office/drawing/2014/main" val="778914542"/>
                    </a:ext>
                  </a:extLst>
                </a:gridCol>
                <a:gridCol w="1175342">
                  <a:extLst>
                    <a:ext uri="{9D8B030D-6E8A-4147-A177-3AD203B41FA5}">
                      <a16:colId xmlns:a16="http://schemas.microsoft.com/office/drawing/2014/main" val="4233386372"/>
                    </a:ext>
                  </a:extLst>
                </a:gridCol>
                <a:gridCol w="1175342">
                  <a:extLst>
                    <a:ext uri="{9D8B030D-6E8A-4147-A177-3AD203B41FA5}">
                      <a16:colId xmlns:a16="http://schemas.microsoft.com/office/drawing/2014/main" val="1626524931"/>
                    </a:ext>
                  </a:extLst>
                </a:gridCol>
              </a:tblGrid>
              <a:tr h="658077">
                <a:tc>
                  <a:txBody>
                    <a:bodyPr/>
                    <a:lstStyle>
                      <a:defPPr>
                        <a:defRPr lang="fr-FR"/>
                      </a:defPPr>
                    </a:lstStyle>
                    <a:p>
                      <a:pPr rtl="0"/>
                      <a:r>
                        <a:rPr lang="fr-FR"/>
                        <a:t>Facteur d’impact</a:t>
                      </a:r>
                    </a:p>
                  </a:txBody>
                  <a:tcPr anchor="ctr"/>
                </a:tc>
                <a:tc>
                  <a:txBody>
                    <a:bodyPr/>
                    <a:lstStyle>
                      <a:defPPr>
                        <a:defRPr lang="fr-FR"/>
                      </a:defPPr>
                    </a:lstStyle>
                    <a:p>
                      <a:pPr rtl="0"/>
                      <a:r>
                        <a:rPr lang="fr-FR"/>
                        <a:t>Mesure</a:t>
                      </a:r>
                    </a:p>
                  </a:txBody>
                  <a:tcPr anchor="ctr"/>
                </a:tc>
                <a:tc>
                  <a:txBody>
                    <a:bodyPr/>
                    <a:lstStyle>
                      <a:defPPr>
                        <a:defRPr lang="fr-FR"/>
                      </a:defPPr>
                    </a:lstStyle>
                    <a:p>
                      <a:pPr rtl="0"/>
                      <a:r>
                        <a:rPr lang="fr-FR"/>
                        <a:t>Cible</a:t>
                      </a:r>
                    </a:p>
                  </a:txBody>
                  <a:tcPr anchor="ctr"/>
                </a:tc>
                <a:tc>
                  <a:txBody>
                    <a:bodyPr/>
                    <a:lstStyle>
                      <a:defPPr>
                        <a:defRPr lang="fr-FR"/>
                      </a:defPPr>
                    </a:lstStyle>
                    <a:p>
                      <a:pPr rtl="0"/>
                      <a:r>
                        <a:rPr lang="fr-FR"/>
                        <a:t>Atteint</a:t>
                      </a:r>
                    </a:p>
                  </a:txBody>
                  <a:tcPr anchor="ctr"/>
                </a:tc>
                <a:extLst>
                  <a:ext uri="{0D108BD9-81ED-4DB2-BD59-A6C34878D82A}">
                    <a16:rowId xmlns:a16="http://schemas.microsoft.com/office/drawing/2014/main" val="2865033212"/>
                  </a:ext>
                </a:extLst>
              </a:tr>
              <a:tr h="658077">
                <a:tc>
                  <a:txBody>
                    <a:bodyPr/>
                    <a:lstStyle>
                      <a:defPPr>
                        <a:defRPr lang="fr-FR"/>
                      </a:defPPr>
                    </a:lstStyle>
                    <a:p>
                      <a:pPr rtl="0"/>
                      <a:r>
                        <a:rPr lang="fr-FR"/>
                        <a:t>Interaction du public</a:t>
                      </a:r>
                    </a:p>
                  </a:txBody>
                  <a:tcPr anchor="ctr"/>
                </a:tc>
                <a:tc>
                  <a:txBody>
                    <a:bodyPr/>
                    <a:lstStyle>
                      <a:defPPr>
                        <a:defRPr lang="fr-FR"/>
                      </a:defPPr>
                    </a:lstStyle>
                    <a:p>
                      <a:pPr rtl="0"/>
                      <a:r>
                        <a:rPr lang="fr-FR"/>
                        <a:t>Pourcentage (%)</a:t>
                      </a:r>
                    </a:p>
                  </a:txBody>
                  <a:tcPr anchor="ctr"/>
                </a:tc>
                <a:tc>
                  <a:txBody>
                    <a:bodyPr/>
                    <a:lstStyle>
                      <a:defPPr>
                        <a:defRPr lang="fr-FR"/>
                      </a:defPPr>
                    </a:lstStyle>
                    <a:p>
                      <a:pPr rtl="0"/>
                      <a:r>
                        <a:rPr lang="fr-FR"/>
                        <a:t>85</a:t>
                      </a:r>
                    </a:p>
                  </a:txBody>
                  <a:tcPr anchor="ctr"/>
                </a:tc>
                <a:tc>
                  <a:txBody>
                    <a:bodyPr/>
                    <a:lstStyle>
                      <a:defPPr>
                        <a:defRPr lang="fr-FR"/>
                      </a:defPPr>
                    </a:lstStyle>
                    <a:p>
                      <a:pPr rtl="0"/>
                      <a:r>
                        <a:rPr lang="fr-FR"/>
                        <a:t>88</a:t>
                      </a:r>
                    </a:p>
                  </a:txBody>
                  <a:tcPr anchor="ctr"/>
                </a:tc>
                <a:extLst>
                  <a:ext uri="{0D108BD9-81ED-4DB2-BD59-A6C34878D82A}">
                    <a16:rowId xmlns:a16="http://schemas.microsoft.com/office/drawing/2014/main" val="773796761"/>
                  </a:ext>
                </a:extLst>
              </a:tr>
              <a:tr h="658077">
                <a:tc>
                  <a:txBody>
                    <a:bodyPr/>
                    <a:lstStyle>
                      <a:defPPr>
                        <a:defRPr lang="fr-FR"/>
                      </a:defPPr>
                    </a:lstStyle>
                    <a:p>
                      <a:pPr rtl="0"/>
                      <a:r>
                        <a:rPr lang="fr-FR"/>
                        <a:t>Rétention de connaissances</a:t>
                      </a:r>
                    </a:p>
                  </a:txBody>
                  <a:tcPr anchor="ctr"/>
                </a:tc>
                <a:tc>
                  <a:txBody>
                    <a:bodyPr/>
                    <a:lstStyle>
                      <a:defPPr>
                        <a:defRPr lang="fr-FR"/>
                      </a:defPPr>
                    </a:lstStyle>
                    <a:p>
                      <a:pPr rtl="0"/>
                      <a:r>
                        <a:rPr lang="fr-FR"/>
                        <a:t>Pourcentage (%)</a:t>
                      </a:r>
                    </a:p>
                  </a:txBody>
                  <a:tcPr anchor="ctr"/>
                </a:tc>
                <a:tc>
                  <a:txBody>
                    <a:bodyPr/>
                    <a:lstStyle>
                      <a:defPPr>
                        <a:defRPr lang="fr-FR"/>
                      </a:defPPr>
                    </a:lstStyle>
                    <a:p>
                      <a:pPr rtl="0"/>
                      <a:r>
                        <a:rPr lang="fr-FR"/>
                        <a:t>75</a:t>
                      </a:r>
                    </a:p>
                  </a:txBody>
                  <a:tcPr anchor="ctr"/>
                </a:tc>
                <a:tc>
                  <a:txBody>
                    <a:bodyPr/>
                    <a:lstStyle>
                      <a:defPPr>
                        <a:defRPr lang="fr-FR"/>
                      </a:defPPr>
                    </a:lstStyle>
                    <a:p>
                      <a:pPr rtl="0"/>
                      <a:r>
                        <a:rPr lang="fr-FR"/>
                        <a:t>80</a:t>
                      </a:r>
                    </a:p>
                  </a:txBody>
                  <a:tcPr anchor="ctr"/>
                </a:tc>
                <a:extLst>
                  <a:ext uri="{0D108BD9-81ED-4DB2-BD59-A6C34878D82A}">
                    <a16:rowId xmlns:a16="http://schemas.microsoft.com/office/drawing/2014/main" val="1789202252"/>
                  </a:ext>
                </a:extLst>
              </a:tr>
              <a:tr h="658077">
                <a:tc>
                  <a:txBody>
                    <a:bodyPr/>
                    <a:lstStyle>
                      <a:defPPr>
                        <a:defRPr lang="fr-FR"/>
                      </a:defPPr>
                    </a:lstStyle>
                    <a:p>
                      <a:pPr rtl="0"/>
                      <a:r>
                        <a:rPr lang="fr-FR" dirty="0"/>
                        <a:t>Enquêtes postérieures à la présentation</a:t>
                      </a:r>
                    </a:p>
                  </a:txBody>
                  <a:tcPr anchor="ctr"/>
                </a:tc>
                <a:tc>
                  <a:txBody>
                    <a:bodyPr/>
                    <a:lstStyle>
                      <a:defPPr>
                        <a:defRPr lang="fr-FR"/>
                      </a:defPPr>
                    </a:lstStyle>
                    <a:p>
                      <a:pPr rtl="0"/>
                      <a:r>
                        <a:rPr lang="fr-FR"/>
                        <a:t>Note moyenne</a:t>
                      </a:r>
                    </a:p>
                  </a:txBody>
                  <a:tcPr anchor="ctr"/>
                </a:tc>
                <a:tc>
                  <a:txBody>
                    <a:bodyPr/>
                    <a:lstStyle>
                      <a:defPPr>
                        <a:defRPr lang="fr-FR"/>
                      </a:defPPr>
                    </a:lstStyle>
                    <a:p>
                      <a:pPr rtl="0"/>
                      <a:r>
                        <a:rPr lang="fr-FR"/>
                        <a:t>4,2</a:t>
                      </a:r>
                    </a:p>
                  </a:txBody>
                  <a:tcPr anchor="ctr"/>
                </a:tc>
                <a:tc>
                  <a:txBody>
                    <a:bodyPr/>
                    <a:lstStyle>
                      <a:defPPr>
                        <a:defRPr lang="fr-FR"/>
                      </a:defPPr>
                    </a:lstStyle>
                    <a:p>
                      <a:pPr rtl="0"/>
                      <a:r>
                        <a:rPr lang="fr-FR"/>
                        <a:t>4,5</a:t>
                      </a:r>
                    </a:p>
                  </a:txBody>
                  <a:tcPr anchor="ctr"/>
                </a:tc>
                <a:extLst>
                  <a:ext uri="{0D108BD9-81ED-4DB2-BD59-A6C34878D82A}">
                    <a16:rowId xmlns:a16="http://schemas.microsoft.com/office/drawing/2014/main" val="2325356481"/>
                  </a:ext>
                </a:extLst>
              </a:tr>
              <a:tr h="658077">
                <a:tc>
                  <a:txBody>
                    <a:bodyPr/>
                    <a:lstStyle>
                      <a:defPPr>
                        <a:defRPr lang="fr-FR"/>
                      </a:defPPr>
                    </a:lstStyle>
                    <a:p>
                      <a:pPr rtl="0"/>
                      <a:r>
                        <a:rPr lang="fr-FR"/>
                        <a:t>Taux de référence</a:t>
                      </a:r>
                    </a:p>
                  </a:txBody>
                  <a:tcPr anchor="ctr"/>
                </a:tc>
                <a:tc>
                  <a:txBody>
                    <a:bodyPr/>
                    <a:lstStyle>
                      <a:defPPr>
                        <a:defRPr lang="fr-FR"/>
                      </a:defPPr>
                    </a:lstStyle>
                    <a:p>
                      <a:pPr rtl="0"/>
                      <a:r>
                        <a:rPr lang="fr-FR"/>
                        <a:t>Pourcentage (%)</a:t>
                      </a:r>
                    </a:p>
                  </a:txBody>
                  <a:tcPr anchor="ctr"/>
                </a:tc>
                <a:tc>
                  <a:txBody>
                    <a:bodyPr/>
                    <a:lstStyle>
                      <a:defPPr>
                        <a:defRPr lang="fr-FR"/>
                      </a:defPPr>
                    </a:lstStyle>
                    <a:p>
                      <a:pPr rtl="0"/>
                      <a:r>
                        <a:rPr lang="fr-FR"/>
                        <a:t>10</a:t>
                      </a:r>
                    </a:p>
                  </a:txBody>
                  <a:tcPr anchor="ctr"/>
                </a:tc>
                <a:tc>
                  <a:txBody>
                    <a:bodyPr/>
                    <a:lstStyle>
                      <a:defPPr>
                        <a:defRPr lang="fr-FR"/>
                      </a:defPPr>
                    </a:lstStyle>
                    <a:p>
                      <a:pPr rtl="0"/>
                      <a:r>
                        <a:rPr lang="fr-FR"/>
                        <a:t>12</a:t>
                      </a:r>
                    </a:p>
                  </a:txBody>
                  <a:tcPr anchor="ctr"/>
                </a:tc>
                <a:extLst>
                  <a:ext uri="{0D108BD9-81ED-4DB2-BD59-A6C34878D82A}">
                    <a16:rowId xmlns:a16="http://schemas.microsoft.com/office/drawing/2014/main" val="3322085491"/>
                  </a:ext>
                </a:extLst>
              </a:tr>
              <a:tr h="658077">
                <a:tc>
                  <a:txBody>
                    <a:bodyPr/>
                    <a:lstStyle>
                      <a:defPPr>
                        <a:defRPr lang="fr-FR"/>
                      </a:defPPr>
                    </a:lstStyle>
                    <a:p>
                      <a:pPr rtl="0"/>
                      <a:r>
                        <a:rPr lang="fr-FR"/>
                        <a:t>Opportunités de collaboration</a:t>
                      </a:r>
                    </a:p>
                  </a:txBody>
                  <a:tcPr anchor="ctr"/>
                </a:tc>
                <a:tc>
                  <a:txBody>
                    <a:bodyPr/>
                    <a:lstStyle>
                      <a:defPPr>
                        <a:defRPr lang="fr-FR"/>
                      </a:defPPr>
                    </a:lstStyle>
                    <a:p>
                      <a:pPr rtl="0"/>
                      <a:r>
                        <a:rPr lang="fr-FR"/>
                        <a:t>Nombre d’opportunités</a:t>
                      </a:r>
                    </a:p>
                  </a:txBody>
                  <a:tcPr anchor="ctr"/>
                </a:tc>
                <a:tc>
                  <a:txBody>
                    <a:bodyPr/>
                    <a:lstStyle>
                      <a:defPPr>
                        <a:defRPr lang="fr-FR"/>
                      </a:defPPr>
                    </a:lstStyle>
                    <a:p>
                      <a:pPr rtl="0"/>
                      <a:r>
                        <a:rPr lang="fr-FR"/>
                        <a:t>8</a:t>
                      </a:r>
                    </a:p>
                  </a:txBody>
                  <a:tcPr anchor="ctr"/>
                </a:tc>
                <a:tc>
                  <a:txBody>
                    <a:bodyPr/>
                    <a:lstStyle>
                      <a:defPPr>
                        <a:defRPr lang="fr-FR"/>
                      </a:defPPr>
                    </a:lstStyle>
                    <a:p>
                      <a:pPr rtl="0"/>
                      <a:r>
                        <a:rPr lang="fr-FR" dirty="0"/>
                        <a:t>10</a:t>
                      </a:r>
                    </a:p>
                  </a:txBody>
                  <a:tcPr anchor="ctr"/>
                </a:tc>
                <a:extLst>
                  <a:ext uri="{0D108BD9-81ED-4DB2-BD59-A6C34878D82A}">
                    <a16:rowId xmlns:a16="http://schemas.microsoft.com/office/drawing/2014/main" val="2682318458"/>
                  </a:ext>
                </a:extLst>
              </a:tr>
            </a:tbl>
          </a:graphicData>
        </a:graphic>
      </p:graphicFrame>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21</a:t>
            </a:fld>
            <a:endParaRPr lang="fr-FR" dirty="0"/>
          </a:p>
        </p:txBody>
      </p:sp>
    </p:spTree>
    <p:extLst>
      <p:ext uri="{BB962C8B-B14F-4D97-AF65-F5344CB8AC3E}">
        <p14:creationId xmlns:p14="http://schemas.microsoft.com/office/powerpoint/2010/main" val="168621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D22C5-0C9E-B582-A8FE-B45E70A01E7F}"/>
              </a:ext>
            </a:extLst>
          </p:cNvPr>
          <p:cNvSpPr>
            <a:spLocks noGrp="1"/>
          </p:cNvSpPr>
          <p:nvPr>
            <p:ph type="ctrTitle"/>
          </p:nvPr>
        </p:nvSpPr>
        <p:spPr>
          <a:xfrm>
            <a:off x="914401" y="94268"/>
            <a:ext cx="5715000" cy="3483223"/>
          </a:xfrm>
        </p:spPr>
        <p:txBody>
          <a:bodyPr rtlCol="0"/>
          <a:lstStyle>
            <a:defPPr>
              <a:defRPr lang="fr-FR"/>
            </a:defPPr>
          </a:lstStyle>
          <a:p>
            <a:pPr rtl="0"/>
            <a:r>
              <a:rPr lang="fr-FR" dirty="0"/>
              <a:t>Merci</a:t>
            </a:r>
            <a:br>
              <a:rPr lang="fr-FR" dirty="0"/>
            </a:br>
            <a:r>
              <a:rPr lang="fr-FR" dirty="0" err="1"/>
              <a:t>Thanks</a:t>
            </a:r>
            <a:br>
              <a:rPr lang="fr-FR" dirty="0"/>
            </a:br>
            <a:r>
              <a:rPr lang="fr-FR" dirty="0" err="1"/>
              <a:t>cpaciba</a:t>
            </a:r>
            <a:br>
              <a:rPr lang="fr-FR" dirty="0"/>
            </a:br>
            <a:r>
              <a:rPr lang="fr-FR" dirty="0" err="1"/>
              <a:t>arigato</a:t>
            </a:r>
            <a:br>
              <a:rPr lang="fr-FR" dirty="0"/>
            </a:br>
            <a:r>
              <a:rPr lang="fr-FR" dirty="0" err="1"/>
              <a:t>anitché</a:t>
            </a:r>
            <a:br>
              <a:rPr lang="fr-FR" dirty="0"/>
            </a:br>
            <a:r>
              <a:rPr lang="fr-FR" dirty="0" err="1"/>
              <a:t>gana</a:t>
            </a:r>
            <a:r>
              <a:rPr lang="fr-FR" dirty="0"/>
              <a:t> !!!!!</a:t>
            </a:r>
          </a:p>
        </p:txBody>
      </p:sp>
      <p:sp>
        <p:nvSpPr>
          <p:cNvPr id="3" name="Sous-titre 2">
            <a:extLst>
              <a:ext uri="{FF2B5EF4-FFF2-40B4-BE49-F238E27FC236}">
                <a16:creationId xmlns:a16="http://schemas.microsoft.com/office/drawing/2014/main" id="{D8B5CEF2-E667-BBB5-2EA6-C06F93B6DE12}"/>
              </a:ext>
            </a:extLst>
          </p:cNvPr>
          <p:cNvSpPr>
            <a:spLocks noGrp="1"/>
          </p:cNvSpPr>
          <p:nvPr>
            <p:ph type="subTitle" idx="1"/>
          </p:nvPr>
        </p:nvSpPr>
        <p:spPr>
          <a:xfrm>
            <a:off x="914401" y="4020998"/>
            <a:ext cx="5715000" cy="2234642"/>
          </a:xfrm>
        </p:spPr>
        <p:txBody>
          <a:bodyPr rtlCol="0"/>
          <a:lstStyle>
            <a:defPPr>
              <a:defRPr lang="fr-FR"/>
            </a:defPPr>
          </a:lstStyle>
          <a:p>
            <a:pPr rtl="0"/>
            <a:r>
              <a:rPr lang="fr-FR" dirty="0"/>
              <a:t>Adama Telly Diepkilé, PhD</a:t>
            </a:r>
          </a:p>
          <a:p>
            <a:pPr rtl="0"/>
            <a:r>
              <a:rPr lang="fr-FR" dirty="0"/>
              <a:t>7 333 6363</a:t>
            </a:r>
          </a:p>
          <a:p>
            <a:pPr rtl="0"/>
            <a:r>
              <a:rPr lang="fr-FR" dirty="0"/>
              <a:t>mailto:a.diepkile</a:t>
            </a:r>
            <a:r>
              <a:rPr lang="fr-FR"/>
              <a:t>@usherbrooke.ca </a:t>
            </a:r>
            <a:endParaRPr lang="fr-FR" dirty="0"/>
          </a:p>
          <a:p>
            <a:pPr rtl="0"/>
            <a:r>
              <a:rPr lang="fr-FR" dirty="0"/>
              <a:t>www.sie.seee.center</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B56B5-CD67-D7D3-11F5-4F229271D3E2}"/>
              </a:ext>
            </a:extLst>
          </p:cNvPr>
          <p:cNvSpPr>
            <a:spLocks noGrp="1"/>
          </p:cNvSpPr>
          <p:nvPr>
            <p:ph type="title"/>
          </p:nvPr>
        </p:nvSpPr>
        <p:spPr>
          <a:xfrm>
            <a:off x="758952" y="731521"/>
            <a:ext cx="10671048" cy="795622"/>
          </a:xfrm>
        </p:spPr>
        <p:txBody>
          <a:bodyPr/>
          <a:lstStyle/>
          <a:p>
            <a:r>
              <a:rPr lang="fr-FR" b="1" i="0" dirty="0">
                <a:solidFill>
                  <a:schemeClr val="tx1"/>
                </a:solidFill>
                <a:effectLst/>
                <a:latin typeface="inherit"/>
              </a:rPr>
              <a:t>le “hum” de la Terre</a:t>
            </a:r>
            <a:endParaRPr lang="fr-ML" dirty="0"/>
          </a:p>
        </p:txBody>
      </p:sp>
      <p:sp>
        <p:nvSpPr>
          <p:cNvPr id="3" name="Espace réservé du contenu 2">
            <a:extLst>
              <a:ext uri="{FF2B5EF4-FFF2-40B4-BE49-F238E27FC236}">
                <a16:creationId xmlns:a16="http://schemas.microsoft.com/office/drawing/2014/main" id="{503424A7-C7CA-48B0-AA75-6BE016CA1245}"/>
              </a:ext>
            </a:extLst>
          </p:cNvPr>
          <p:cNvSpPr>
            <a:spLocks noGrp="1"/>
          </p:cNvSpPr>
          <p:nvPr>
            <p:ph idx="1"/>
          </p:nvPr>
        </p:nvSpPr>
        <p:spPr/>
        <p:txBody>
          <a:bodyPr>
            <a:normAutofit fontScale="92500" lnSpcReduction="20000"/>
          </a:bodyPr>
          <a:lstStyle/>
          <a:p>
            <a:pPr algn="l">
              <a:buNone/>
            </a:pPr>
            <a:r>
              <a:rPr lang="fr-FR" b="0" i="0" dirty="0">
                <a:solidFill>
                  <a:schemeClr val="tx1"/>
                </a:solidFill>
                <a:effectLst/>
                <a:latin typeface="inherit"/>
              </a:rPr>
              <a:t>Savais-tu que la Terre émet un battement toutes les 26 secondes ? </a:t>
            </a:r>
          </a:p>
          <a:p>
            <a:pPr algn="l">
              <a:buNone/>
            </a:pPr>
            <a:r>
              <a:rPr lang="fr-FR" b="0" i="0" dirty="0">
                <a:solidFill>
                  <a:schemeClr val="tx1"/>
                </a:solidFill>
                <a:effectLst/>
                <a:latin typeface="inherit"/>
              </a:rPr>
              <a:t>Comme un cœur... elle pulse, encore et encore. Ce signal étrange, capté pour la première fois dans les années 1960, provient des profondeurs de notre planète. Une vibration régulière, Inexplicable. </a:t>
            </a:r>
          </a:p>
          <a:p>
            <a:pPr algn="l">
              <a:buNone/>
            </a:pPr>
            <a:r>
              <a:rPr lang="fr-FR" b="0" i="0" dirty="0">
                <a:solidFill>
                  <a:schemeClr val="tx1"/>
                </a:solidFill>
                <a:effectLst/>
                <a:latin typeface="inherit"/>
              </a:rPr>
              <a:t>Les scientifiques l’appellent </a:t>
            </a:r>
            <a:r>
              <a:rPr lang="fr-FR" b="1" i="0" dirty="0">
                <a:solidFill>
                  <a:schemeClr val="tx1"/>
                </a:solidFill>
                <a:effectLst/>
                <a:latin typeface="inherit"/>
              </a:rPr>
              <a:t>le “hum” de la Terre</a:t>
            </a:r>
            <a:r>
              <a:rPr lang="fr-FR" b="0" i="0" dirty="0">
                <a:solidFill>
                  <a:schemeClr val="tx1"/>
                </a:solidFill>
                <a:effectLst/>
                <a:latin typeface="inherit"/>
              </a:rPr>
              <a:t>. Et il est perceptible dans le monde entier. Mais pourquoi ce rythme ? Est-ce l’activité d’un volcan sous-marin ? Une résonance naturelle ? Ou quelque chose qu’on ne comprend pas encore ? Même aujourd’hui, ce phénomène reste un mystère. Il est là, constant, Insistant. Et si la Terre avait un rythme cardiaque bien précis ? De toute façon ce n’est pas un secret, la terre est vivante et nous devons l’aimer et la protéger. Ce n’est qu’un des mystères qu’elle cache sous nos pieds. Et crois-moi, il y en a bien d’autres…</a:t>
            </a:r>
            <a:br>
              <a:rPr lang="fr-FR" b="0" i="0" dirty="0">
                <a:solidFill>
                  <a:schemeClr val="tx1"/>
                </a:solidFill>
                <a:effectLst/>
                <a:latin typeface="inherit"/>
              </a:rPr>
            </a:br>
            <a:endParaRPr lang="fr-ML" dirty="0">
              <a:solidFill>
                <a:schemeClr val="tx1"/>
              </a:solidFill>
            </a:endParaRPr>
          </a:p>
        </p:txBody>
      </p:sp>
      <p:sp>
        <p:nvSpPr>
          <p:cNvPr id="4" name="Espace réservé du numéro de diapositive 3">
            <a:extLst>
              <a:ext uri="{FF2B5EF4-FFF2-40B4-BE49-F238E27FC236}">
                <a16:creationId xmlns:a16="http://schemas.microsoft.com/office/drawing/2014/main" id="{047EDA7C-3F9A-2C47-CF16-4FD3AC9C2FD0}"/>
              </a:ext>
            </a:extLst>
          </p:cNvPr>
          <p:cNvSpPr>
            <a:spLocks noGrp="1"/>
          </p:cNvSpPr>
          <p:nvPr>
            <p:ph type="sldNum" sz="quarter" idx="12"/>
          </p:nvPr>
        </p:nvSpPr>
        <p:spPr/>
        <p:txBody>
          <a:bodyPr/>
          <a:lstStyle/>
          <a:p>
            <a:fld id="{B47A42E8-CB05-41EF-8895-774064D44634}" type="slidenum">
              <a:rPr lang="fr-FR" altLang="fr-FR" smtClean="0"/>
              <a:pPr/>
              <a:t>3</a:t>
            </a:fld>
            <a:endParaRPr lang="fr-FR" altLang="fr-FR"/>
          </a:p>
        </p:txBody>
      </p:sp>
    </p:spTree>
    <p:extLst>
      <p:ext uri="{BB962C8B-B14F-4D97-AF65-F5344CB8AC3E}">
        <p14:creationId xmlns:p14="http://schemas.microsoft.com/office/powerpoint/2010/main" val="161844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31A5F8-476C-A6B5-C1F8-964007596BA7}"/>
              </a:ext>
            </a:extLst>
          </p:cNvPr>
          <p:cNvSpPr>
            <a:spLocks noGrp="1"/>
          </p:cNvSpPr>
          <p:nvPr>
            <p:ph type="title"/>
          </p:nvPr>
        </p:nvSpPr>
        <p:spPr>
          <a:xfrm>
            <a:off x="3817855" y="99716"/>
            <a:ext cx="7043617" cy="714965"/>
          </a:xfrm>
        </p:spPr>
        <p:txBody>
          <a:bodyPr/>
          <a:lstStyle/>
          <a:p>
            <a:r>
              <a:rPr lang="fr-FR" sz="3600" b="1" i="0" dirty="0">
                <a:solidFill>
                  <a:srgbClr val="000000"/>
                </a:solidFill>
                <a:effectLst/>
                <a:latin typeface="Calibri" panose="020F0502020204030204" pitchFamily="34" charset="0"/>
              </a:rPr>
              <a:t>Résumé</a:t>
            </a:r>
            <a:endParaRPr lang="fr-ML" dirty="0"/>
          </a:p>
        </p:txBody>
      </p:sp>
      <p:sp>
        <p:nvSpPr>
          <p:cNvPr id="4" name="Espace réservé du numéro de diapositive 3">
            <a:extLst>
              <a:ext uri="{FF2B5EF4-FFF2-40B4-BE49-F238E27FC236}">
                <a16:creationId xmlns:a16="http://schemas.microsoft.com/office/drawing/2014/main" id="{12F836A9-23D9-1150-15C5-26C9F6C4BCD2}"/>
              </a:ext>
            </a:extLst>
          </p:cNvPr>
          <p:cNvSpPr>
            <a:spLocks noGrp="1"/>
          </p:cNvSpPr>
          <p:nvPr>
            <p:ph type="sldNum" sz="quarter" idx="10"/>
          </p:nvPr>
        </p:nvSpPr>
        <p:spPr/>
        <p:txBody>
          <a:bodyPr/>
          <a:lstStyle/>
          <a:p>
            <a:pPr rtl="0"/>
            <a:fld id="{48F63A3B-78C7-47BE-AE5E-E10140E04643}" type="slidenum">
              <a:rPr lang="fr-FR" smtClean="0"/>
              <a:pPr rtl="0"/>
              <a:t>4</a:t>
            </a:fld>
            <a:endParaRPr lang="fr-FR" dirty="0"/>
          </a:p>
        </p:txBody>
      </p:sp>
      <p:sp>
        <p:nvSpPr>
          <p:cNvPr id="3" name="Espace réservé du contenu 2">
            <a:extLst>
              <a:ext uri="{FF2B5EF4-FFF2-40B4-BE49-F238E27FC236}">
                <a16:creationId xmlns:a16="http://schemas.microsoft.com/office/drawing/2014/main" id="{2655EFCE-9222-D63A-4ED8-79570CB626F9}"/>
              </a:ext>
            </a:extLst>
          </p:cNvPr>
          <p:cNvSpPr>
            <a:spLocks noGrp="1"/>
          </p:cNvSpPr>
          <p:nvPr>
            <p:ph idx="11"/>
          </p:nvPr>
        </p:nvSpPr>
        <p:spPr>
          <a:xfrm>
            <a:off x="3817855" y="814682"/>
            <a:ext cx="7795967" cy="6043318"/>
          </a:xfrm>
        </p:spPr>
        <p:txBody>
          <a:bodyPr>
            <a:noAutofit/>
          </a:bodyPr>
          <a:lstStyle/>
          <a:p>
            <a:r>
              <a:rPr lang="fr-FR" sz="2000" b="0" i="0" dirty="0">
                <a:solidFill>
                  <a:srgbClr val="1D2228"/>
                </a:solidFill>
                <a:effectLst/>
                <a:latin typeface="Calibri" panose="020F0502020204030204" pitchFamily="34" charset="0"/>
              </a:rPr>
              <a:t>EIGASS est un environnement d’administration et de suivi de scolarité, de plus en plus répandu dans les salles de classe. Sur le plan pédagogique, on retrouve plusieurs avantages, mais aussi des défis. Toutefois, peu d’études empiriques ont porté sur son potentiel en didactique des mathématiques. Alors que l’intégration des jeux sérieux en classe gagne en intérêt, une prise de recul s’impose pour mieux cerner les avantages et défis didactiques de l’usage de EIGASS pour l’enseignement-apprentissage des mathématiques. Dans cette recherche collaborative, notre équipe de recherche a mené des rencontres de travail avec 8 enseignantes et 6 conseiller ères pédagogiques. Ensemble, nous avons coconstruit des tâches mathématiques sur EIGASS. La collecte de données (observations, productions, entrevues avec les enseignantes et les enseignants; et discussions de groupes avec des apprenants) a été réalisée dans 10 classes d’élèves (n=220) allant de la 4e année du primaire jusqu’à la 2e année du secondaire (9-14 ans). L'analyse thématique des données permet de faire ressortir des avantages didactiques, par exemple concernant l’apport de matériel de manipulation virtuel et le développement de la compréhension de l’élève. Des défis didactiques découlent aussi de notre analyse, notamment les contraintes liées à la forme et à la taille des blocs et à la limite des traces ainsi que les limites des traces.</a:t>
            </a:r>
            <a:endParaRPr lang="fr-ML" sz="2000" dirty="0"/>
          </a:p>
        </p:txBody>
      </p:sp>
    </p:spTree>
    <p:extLst>
      <p:ext uri="{BB962C8B-B14F-4D97-AF65-F5344CB8AC3E}">
        <p14:creationId xmlns:p14="http://schemas.microsoft.com/office/powerpoint/2010/main" val="45528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E3D3-B83B-264A-596D-59D961BFDA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842C8F-2297-63C0-93B5-46409A1D3499}"/>
              </a:ext>
            </a:extLst>
          </p:cNvPr>
          <p:cNvSpPr>
            <a:spLocks noGrp="1"/>
          </p:cNvSpPr>
          <p:nvPr>
            <p:ph type="title"/>
          </p:nvPr>
        </p:nvSpPr>
        <p:spPr>
          <a:xfrm>
            <a:off x="3817855" y="99716"/>
            <a:ext cx="7043617" cy="714965"/>
          </a:xfrm>
        </p:spPr>
        <p:txBody>
          <a:bodyPr/>
          <a:lstStyle/>
          <a:p>
            <a:r>
              <a:rPr lang="fr-FR" sz="3600" b="1" i="0" dirty="0">
                <a:solidFill>
                  <a:srgbClr val="000000"/>
                </a:solidFill>
                <a:effectLst/>
                <a:latin typeface="Calibri" panose="020F0502020204030204" pitchFamily="34" charset="0"/>
              </a:rPr>
              <a:t>Résumé</a:t>
            </a:r>
            <a:endParaRPr lang="fr-ML" dirty="0"/>
          </a:p>
        </p:txBody>
      </p:sp>
      <p:sp>
        <p:nvSpPr>
          <p:cNvPr id="4" name="Espace réservé du numéro de diapositive 3">
            <a:extLst>
              <a:ext uri="{FF2B5EF4-FFF2-40B4-BE49-F238E27FC236}">
                <a16:creationId xmlns:a16="http://schemas.microsoft.com/office/drawing/2014/main" id="{87C379F8-1CC6-8995-6B48-9261E4D81F4A}"/>
              </a:ext>
            </a:extLst>
          </p:cNvPr>
          <p:cNvSpPr>
            <a:spLocks noGrp="1"/>
          </p:cNvSpPr>
          <p:nvPr>
            <p:ph type="sldNum" sz="quarter" idx="10"/>
          </p:nvPr>
        </p:nvSpPr>
        <p:spPr/>
        <p:txBody>
          <a:bodyPr/>
          <a:lstStyle/>
          <a:p>
            <a:pPr rtl="0"/>
            <a:fld id="{48F63A3B-78C7-47BE-AE5E-E10140E04643}" type="slidenum">
              <a:rPr lang="fr-FR" smtClean="0"/>
              <a:pPr rtl="0"/>
              <a:t>5</a:t>
            </a:fld>
            <a:endParaRPr lang="fr-FR" dirty="0"/>
          </a:p>
        </p:txBody>
      </p:sp>
      <p:sp>
        <p:nvSpPr>
          <p:cNvPr id="3" name="Espace réservé du contenu 2">
            <a:extLst>
              <a:ext uri="{FF2B5EF4-FFF2-40B4-BE49-F238E27FC236}">
                <a16:creationId xmlns:a16="http://schemas.microsoft.com/office/drawing/2014/main" id="{A59FD2FB-EF41-2FC8-5171-3A2E9F0B5D0A}"/>
              </a:ext>
            </a:extLst>
          </p:cNvPr>
          <p:cNvSpPr>
            <a:spLocks noGrp="1"/>
          </p:cNvSpPr>
          <p:nvPr>
            <p:ph idx="11"/>
          </p:nvPr>
        </p:nvSpPr>
        <p:spPr>
          <a:xfrm>
            <a:off x="3817855" y="814682"/>
            <a:ext cx="7795967" cy="6043318"/>
          </a:xfrm>
        </p:spPr>
        <p:txBody>
          <a:bodyPr>
            <a:noAutofit/>
          </a:bodyPr>
          <a:lstStyle/>
          <a:p>
            <a:r>
              <a:rPr lang="fr-FR" sz="2000" dirty="0">
                <a:solidFill>
                  <a:schemeClr val="tx1"/>
                </a:solidFill>
                <a:latin typeface="Calibri" panose="020F0502020204030204" pitchFamily="34" charset="0"/>
              </a:rPr>
              <a:t>Le SEEE-GASS est un </a:t>
            </a:r>
            <a:r>
              <a:rPr lang="fr-ML" sz="2000" b="1" dirty="0">
                <a:solidFill>
                  <a:schemeClr val="tx1"/>
                </a:solidFill>
                <a:latin typeface="Calibri" panose="020F0502020204030204" pitchFamily="34" charset="0"/>
              </a:rPr>
              <a:t>E</a:t>
            </a:r>
            <a:r>
              <a:rPr lang="fr-ML" sz="2000" dirty="0">
                <a:solidFill>
                  <a:schemeClr val="tx1"/>
                </a:solidFill>
                <a:latin typeface="Calibri" panose="020F0502020204030204" pitchFamily="34" charset="0"/>
              </a:rPr>
              <a:t>nvironnement </a:t>
            </a:r>
            <a:r>
              <a:rPr lang="fr-ML" sz="2000" b="1" dirty="0">
                <a:solidFill>
                  <a:schemeClr val="tx1"/>
                </a:solidFill>
                <a:latin typeface="Calibri" panose="020F0502020204030204" pitchFamily="34" charset="0"/>
              </a:rPr>
              <a:t>M</a:t>
            </a:r>
            <a:r>
              <a:rPr lang="fr-ML" sz="2000" dirty="0">
                <a:solidFill>
                  <a:schemeClr val="tx1"/>
                </a:solidFill>
                <a:latin typeface="Calibri" panose="020F0502020204030204" pitchFamily="34" charset="0"/>
              </a:rPr>
              <a:t>ultifonctionnel, </a:t>
            </a:r>
            <a:r>
              <a:rPr lang="fr-ML" sz="2000" b="1" dirty="0">
                <a:solidFill>
                  <a:schemeClr val="tx1"/>
                </a:solidFill>
                <a:latin typeface="Calibri" panose="020F0502020204030204" pitchFamily="34" charset="0"/>
              </a:rPr>
              <a:t>I</a:t>
            </a:r>
            <a:r>
              <a:rPr lang="fr-ML" sz="2000" dirty="0">
                <a:solidFill>
                  <a:schemeClr val="tx1"/>
                </a:solidFill>
                <a:latin typeface="Calibri" panose="020F0502020204030204" pitchFamily="34" charset="0"/>
              </a:rPr>
              <a:t>ntégré, </a:t>
            </a:r>
            <a:r>
              <a:rPr lang="fr-ML" sz="2000" b="1" dirty="0">
                <a:solidFill>
                  <a:schemeClr val="tx1"/>
                </a:solidFill>
                <a:latin typeface="Calibri" panose="020F0502020204030204" pitchFamily="34" charset="0"/>
              </a:rPr>
              <a:t>I</a:t>
            </a:r>
            <a:r>
              <a:rPr lang="fr-ML" sz="2000" dirty="0">
                <a:solidFill>
                  <a:schemeClr val="tx1"/>
                </a:solidFill>
                <a:latin typeface="Calibri" panose="020F0502020204030204" pitchFamily="34" charset="0"/>
              </a:rPr>
              <a:t>ntelligent, </a:t>
            </a:r>
            <a:r>
              <a:rPr lang="fr-ML" sz="2000" b="1" dirty="0">
                <a:solidFill>
                  <a:schemeClr val="tx1"/>
                </a:solidFill>
                <a:latin typeface="Calibri" panose="020F0502020204030204" pitchFamily="34" charset="0"/>
              </a:rPr>
              <a:t>A</a:t>
            </a:r>
            <a:r>
              <a:rPr lang="fr-ML" sz="2000" dirty="0">
                <a:solidFill>
                  <a:schemeClr val="tx1"/>
                </a:solidFill>
                <a:latin typeface="Calibri" panose="020F0502020204030204" pitchFamily="34" charset="0"/>
              </a:rPr>
              <a:t>utonome de </a:t>
            </a:r>
            <a:r>
              <a:rPr lang="fr-FR" sz="2000" b="1" dirty="0">
                <a:solidFill>
                  <a:schemeClr val="tx1"/>
                </a:solidFill>
                <a:latin typeface="Calibri" panose="020F0502020204030204" pitchFamily="34" charset="0"/>
              </a:rPr>
              <a:t>G</a:t>
            </a:r>
            <a:r>
              <a:rPr lang="fr-FR" sz="2000" dirty="0">
                <a:solidFill>
                  <a:schemeClr val="tx1"/>
                </a:solidFill>
                <a:latin typeface="Calibri" panose="020F0502020204030204" pitchFamily="34" charset="0"/>
              </a:rPr>
              <a:t>estion, d’</a:t>
            </a:r>
            <a:r>
              <a:rPr lang="fr-FR" sz="2000" b="1" dirty="0">
                <a:solidFill>
                  <a:schemeClr val="tx1"/>
                </a:solidFill>
                <a:latin typeface="Calibri" panose="020F0502020204030204" pitchFamily="34" charset="0"/>
              </a:rPr>
              <a:t>A</a:t>
            </a:r>
            <a:r>
              <a:rPr lang="fr-FR" sz="2000" dirty="0">
                <a:solidFill>
                  <a:schemeClr val="tx1"/>
                </a:solidFill>
                <a:latin typeface="Calibri" panose="020F0502020204030204" pitchFamily="34" charset="0"/>
              </a:rPr>
              <a:t>dministration et de </a:t>
            </a:r>
            <a:r>
              <a:rPr lang="fr-FR" sz="2000" b="1" dirty="0">
                <a:solidFill>
                  <a:schemeClr val="tx1"/>
                </a:solidFill>
                <a:latin typeface="Calibri" panose="020F0502020204030204" pitchFamily="34" charset="0"/>
              </a:rPr>
              <a:t>S</a:t>
            </a:r>
            <a:r>
              <a:rPr lang="fr-FR" sz="2000" dirty="0">
                <a:solidFill>
                  <a:schemeClr val="tx1"/>
                </a:solidFill>
                <a:latin typeface="Calibri" panose="020F0502020204030204" pitchFamily="34" charset="0"/>
              </a:rPr>
              <a:t>uivi de </a:t>
            </a:r>
            <a:r>
              <a:rPr lang="fr-FR" sz="2000" b="1" dirty="0">
                <a:solidFill>
                  <a:schemeClr val="tx1"/>
                </a:solidFill>
                <a:latin typeface="Calibri" panose="020F0502020204030204" pitchFamily="34" charset="0"/>
              </a:rPr>
              <a:t>S</a:t>
            </a:r>
            <a:r>
              <a:rPr lang="fr-FR" sz="2000" dirty="0">
                <a:solidFill>
                  <a:schemeClr val="tx1"/>
                </a:solidFill>
                <a:latin typeface="Calibri" panose="020F0502020204030204" pitchFamily="34" charset="0"/>
              </a:rPr>
              <a:t>colarité. </a:t>
            </a:r>
            <a:r>
              <a:rPr lang="fr-FR" sz="2000" b="0" i="0" dirty="0">
                <a:solidFill>
                  <a:schemeClr val="tx1"/>
                </a:solidFill>
                <a:effectLst/>
                <a:latin typeface="Calibri" panose="020F0502020204030204" pitchFamily="34" charset="0"/>
              </a:rPr>
              <a:t>Sur le plan pédagogique, on retrouve plusieurs avantages, mais aussi des défis. Toutefois, peu d’études empiriques ont porté sur son potentiel en didactique des mathématiques. Alors que l</a:t>
            </a:r>
            <a:r>
              <a:rPr lang="fr-ML" sz="2000" i="1" dirty="0">
                <a:solidFill>
                  <a:schemeClr val="tx1"/>
                </a:solidFill>
                <a:latin typeface="Cambria" panose="02040503050406030204" pitchFamily="18" charset="0"/>
                <a:ea typeface="Cambria" panose="02040503050406030204" pitchFamily="18" charset="0"/>
              </a:rPr>
              <a:t>’intégration pédagogique des tics</a:t>
            </a:r>
            <a:r>
              <a:rPr lang="fr-FR" sz="2000" b="0" i="0" dirty="0">
                <a:solidFill>
                  <a:schemeClr val="tx1"/>
                </a:solidFill>
                <a:effectLst/>
                <a:latin typeface="Calibri" panose="020F0502020204030204" pitchFamily="34" charset="0"/>
              </a:rPr>
              <a:t> gagne en intérêt, une prise de recul s’impose pour mieux cerner les avantages et défis didactiques de l’usage des Tics dans l’enseignement-apprentissage. Dans cette recherche collaborative, de nombreuses contributions ont été acquises. La collecte de données (Sondages, observations, productions, entrevues avec les enseignantes et les enseignants; et discussions de groupes avec des apprenants) a été réalisée. L'analyse thématique des données permet de faire ressortir des avantages didactiques, par exemple concernant l’apport de matériel de manipulation virtuel et le développement de la compréhension de l’apprenant. Des défis didactiques découlent aussi de notre analyse, notamment les contraintes </a:t>
            </a:r>
            <a:r>
              <a:rPr lang="fr-FR" sz="2000" b="0" i="0" dirty="0">
                <a:solidFill>
                  <a:srgbClr val="FF0000"/>
                </a:solidFill>
                <a:effectLst/>
                <a:latin typeface="Calibri" panose="020F0502020204030204" pitchFamily="34" charset="0"/>
              </a:rPr>
              <a:t>liées à la forme et à la taille des blocs et à la limite des traces ainsi que les limites des traces</a:t>
            </a:r>
            <a:r>
              <a:rPr lang="fr-FR" sz="2000" b="0" i="0" dirty="0">
                <a:solidFill>
                  <a:schemeClr val="tx1"/>
                </a:solidFill>
                <a:effectLst/>
                <a:latin typeface="Calibri" panose="020F0502020204030204" pitchFamily="34" charset="0"/>
              </a:rPr>
              <a:t>.</a:t>
            </a:r>
            <a:endParaRPr lang="fr-ML" sz="2000" dirty="0">
              <a:solidFill>
                <a:schemeClr val="tx1"/>
              </a:solidFill>
            </a:endParaRPr>
          </a:p>
        </p:txBody>
      </p:sp>
    </p:spTree>
    <p:extLst>
      <p:ext uri="{BB962C8B-B14F-4D97-AF65-F5344CB8AC3E}">
        <p14:creationId xmlns:p14="http://schemas.microsoft.com/office/powerpoint/2010/main" val="394738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2D0D6F-BA79-4B8C-B343-9A932110A3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E3F6BD-4B04-751B-D6DB-0451A8D3198C}"/>
              </a:ext>
            </a:extLst>
          </p:cNvPr>
          <p:cNvSpPr>
            <a:spLocks noGrp="1"/>
          </p:cNvSpPr>
          <p:nvPr>
            <p:ph type="title"/>
          </p:nvPr>
        </p:nvSpPr>
        <p:spPr>
          <a:xfrm>
            <a:off x="914400" y="311085"/>
            <a:ext cx="6014302" cy="4345756"/>
          </a:xfrm>
        </p:spPr>
        <p:txBody>
          <a:bodyPr/>
          <a:lstStyle/>
          <a:p>
            <a:r>
              <a:rPr lang="fr-ML" dirty="0"/>
              <a:t>Environnement</a:t>
            </a:r>
            <a:br>
              <a:rPr lang="fr-ML" dirty="0"/>
            </a:br>
            <a:r>
              <a:rPr lang="fr-ML" dirty="0"/>
              <a:t>Intégré multifonctionnel Autonome </a:t>
            </a:r>
            <a:br>
              <a:rPr lang="fr-ML" dirty="0"/>
            </a:br>
            <a:r>
              <a:rPr lang="fr-ML" dirty="0"/>
              <a:t>de </a:t>
            </a:r>
            <a:r>
              <a:rPr lang="fr-FR" dirty="0"/>
              <a:t>Gestion, d’Administration</a:t>
            </a:r>
            <a:br>
              <a:rPr lang="fr-FR" dirty="0"/>
            </a:br>
            <a:r>
              <a:rPr lang="fr-FR" dirty="0"/>
              <a:t>et de Suivi de Scolarité</a:t>
            </a:r>
            <a:endParaRPr lang="fr-ML" dirty="0"/>
          </a:p>
        </p:txBody>
      </p:sp>
      <p:sp>
        <p:nvSpPr>
          <p:cNvPr id="3" name="Espace réservé du contenu 2">
            <a:extLst>
              <a:ext uri="{FF2B5EF4-FFF2-40B4-BE49-F238E27FC236}">
                <a16:creationId xmlns:a16="http://schemas.microsoft.com/office/drawing/2014/main" id="{2AE56961-CAFA-A26C-1E10-29A2946E0E75}"/>
              </a:ext>
            </a:extLst>
          </p:cNvPr>
          <p:cNvSpPr>
            <a:spLocks noGrp="1"/>
          </p:cNvSpPr>
          <p:nvPr>
            <p:ph idx="1"/>
          </p:nvPr>
        </p:nvSpPr>
        <p:spPr>
          <a:xfrm>
            <a:off x="914400" y="4883084"/>
            <a:ext cx="6583680" cy="1158899"/>
          </a:xfrm>
        </p:spPr>
        <p:txBody>
          <a:bodyPr>
            <a:normAutofit fontScale="85000" lnSpcReduction="20000"/>
          </a:bodyPr>
          <a:lstStyle/>
          <a:p>
            <a:r>
              <a:rPr lang="fr-ML" dirty="0"/>
              <a:t>EIIMA-GASS</a:t>
            </a:r>
          </a:p>
          <a:p>
            <a:r>
              <a:rPr lang="fr-ML" dirty="0"/>
              <a:t>SIIMA-GASS</a:t>
            </a:r>
          </a:p>
          <a:p>
            <a:r>
              <a:rPr lang="fr-ML" dirty="0"/>
              <a:t>SEEE-GASS-IPT</a:t>
            </a:r>
          </a:p>
        </p:txBody>
      </p:sp>
      <p:sp>
        <p:nvSpPr>
          <p:cNvPr id="4" name="Espace réservé du numéro de diapositive 3">
            <a:extLst>
              <a:ext uri="{FF2B5EF4-FFF2-40B4-BE49-F238E27FC236}">
                <a16:creationId xmlns:a16="http://schemas.microsoft.com/office/drawing/2014/main" id="{F5E7C53D-0AB9-5CF2-0D15-C998216DF05A}"/>
              </a:ext>
            </a:extLst>
          </p:cNvPr>
          <p:cNvSpPr>
            <a:spLocks noGrp="1"/>
          </p:cNvSpPr>
          <p:nvPr>
            <p:ph type="sldNum" sz="quarter" idx="10"/>
          </p:nvPr>
        </p:nvSpPr>
        <p:spPr/>
        <p:txBody>
          <a:bodyPr/>
          <a:lstStyle/>
          <a:p>
            <a:pPr rtl="0"/>
            <a:fld id="{48F63A3B-78C7-47BE-AE5E-E10140E04643}" type="slidenum">
              <a:rPr lang="fr-FR" smtClean="0"/>
              <a:pPr rtl="0"/>
              <a:t>6</a:t>
            </a:fld>
            <a:endParaRPr lang="fr-FR" dirty="0"/>
          </a:p>
        </p:txBody>
      </p:sp>
    </p:spTree>
    <p:extLst>
      <p:ext uri="{BB962C8B-B14F-4D97-AF65-F5344CB8AC3E}">
        <p14:creationId xmlns:p14="http://schemas.microsoft.com/office/powerpoint/2010/main" val="55425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B838B-4719-ED5E-A123-743665B292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D52B6F-1532-5EA3-4115-70EDB2C47E17}"/>
              </a:ext>
            </a:extLst>
          </p:cNvPr>
          <p:cNvSpPr>
            <a:spLocks noGrp="1"/>
          </p:cNvSpPr>
          <p:nvPr>
            <p:ph type="title"/>
          </p:nvPr>
        </p:nvSpPr>
        <p:spPr>
          <a:xfrm>
            <a:off x="914399" y="311085"/>
            <a:ext cx="6429081" cy="4345756"/>
          </a:xfrm>
        </p:spPr>
        <p:txBody>
          <a:bodyPr/>
          <a:lstStyle/>
          <a:p>
            <a:r>
              <a:rPr lang="fr-ML" dirty="0"/>
              <a:t>Environnement</a:t>
            </a:r>
            <a:br>
              <a:rPr lang="fr-ML" dirty="0"/>
            </a:br>
            <a:r>
              <a:rPr lang="fr-ML" dirty="0"/>
              <a:t>Intégré multifonctionnel Autonome d’intégration pédagogique des tics</a:t>
            </a:r>
          </a:p>
        </p:txBody>
      </p:sp>
      <p:sp>
        <p:nvSpPr>
          <p:cNvPr id="3" name="Espace réservé du contenu 2">
            <a:extLst>
              <a:ext uri="{FF2B5EF4-FFF2-40B4-BE49-F238E27FC236}">
                <a16:creationId xmlns:a16="http://schemas.microsoft.com/office/drawing/2014/main" id="{AB02F91D-3CB3-DDE5-C5B1-347978B54531}"/>
              </a:ext>
            </a:extLst>
          </p:cNvPr>
          <p:cNvSpPr>
            <a:spLocks noGrp="1"/>
          </p:cNvSpPr>
          <p:nvPr>
            <p:ph idx="1"/>
          </p:nvPr>
        </p:nvSpPr>
        <p:spPr>
          <a:xfrm>
            <a:off x="914400" y="4883084"/>
            <a:ext cx="6583680" cy="1158899"/>
          </a:xfrm>
        </p:spPr>
        <p:txBody>
          <a:bodyPr/>
          <a:lstStyle/>
          <a:p>
            <a:r>
              <a:rPr lang="fr-ML" dirty="0"/>
              <a:t>EIMA-IPT</a:t>
            </a:r>
          </a:p>
        </p:txBody>
      </p:sp>
      <p:sp>
        <p:nvSpPr>
          <p:cNvPr id="4" name="Espace réservé du numéro de diapositive 3">
            <a:extLst>
              <a:ext uri="{FF2B5EF4-FFF2-40B4-BE49-F238E27FC236}">
                <a16:creationId xmlns:a16="http://schemas.microsoft.com/office/drawing/2014/main" id="{8158FAEC-1B66-1EC3-1182-E5276B169C19}"/>
              </a:ext>
            </a:extLst>
          </p:cNvPr>
          <p:cNvSpPr>
            <a:spLocks noGrp="1"/>
          </p:cNvSpPr>
          <p:nvPr>
            <p:ph type="sldNum" sz="quarter" idx="10"/>
          </p:nvPr>
        </p:nvSpPr>
        <p:spPr/>
        <p:txBody>
          <a:bodyPr/>
          <a:lstStyle/>
          <a:p>
            <a:pPr rtl="0"/>
            <a:fld id="{48F63A3B-78C7-47BE-AE5E-E10140E04643}" type="slidenum">
              <a:rPr lang="fr-FR" smtClean="0"/>
              <a:pPr rtl="0"/>
              <a:t>7</a:t>
            </a:fld>
            <a:endParaRPr lang="fr-FR" dirty="0"/>
          </a:p>
        </p:txBody>
      </p:sp>
    </p:spTree>
    <p:extLst>
      <p:ext uri="{BB962C8B-B14F-4D97-AF65-F5344CB8AC3E}">
        <p14:creationId xmlns:p14="http://schemas.microsoft.com/office/powerpoint/2010/main" val="224569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07A4D-8930-7B9B-684D-86CFF22615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4D63AB-82C3-3D9D-3C8F-CAD0A429EBB8}"/>
              </a:ext>
            </a:extLst>
          </p:cNvPr>
          <p:cNvSpPr>
            <a:spLocks noGrp="1"/>
          </p:cNvSpPr>
          <p:nvPr>
            <p:ph type="title"/>
          </p:nvPr>
        </p:nvSpPr>
        <p:spPr>
          <a:xfrm>
            <a:off x="914399" y="311085"/>
            <a:ext cx="5722071" cy="3271101"/>
          </a:xfrm>
        </p:spPr>
        <p:txBody>
          <a:bodyPr/>
          <a:lstStyle/>
          <a:p>
            <a:r>
              <a:rPr lang="fr-FR" dirty="0"/>
              <a:t>Environnement </a:t>
            </a:r>
            <a:r>
              <a:rPr lang="fr-FR" dirty="0">
                <a:solidFill>
                  <a:srgbClr val="FF0000"/>
                </a:solidFill>
              </a:rPr>
              <a:t>intégré multifonctionnel </a:t>
            </a:r>
            <a:r>
              <a:rPr lang="fr-FR" dirty="0"/>
              <a:t>d'intégration pédagogique des Tics</a:t>
            </a:r>
          </a:p>
        </p:txBody>
      </p:sp>
      <p:sp>
        <p:nvSpPr>
          <p:cNvPr id="3" name="Espace réservé du contenu 2">
            <a:extLst>
              <a:ext uri="{FF2B5EF4-FFF2-40B4-BE49-F238E27FC236}">
                <a16:creationId xmlns:a16="http://schemas.microsoft.com/office/drawing/2014/main" id="{E29DF88F-0709-1DA5-BDB0-5ED17973DD9C}"/>
              </a:ext>
            </a:extLst>
          </p:cNvPr>
          <p:cNvSpPr>
            <a:spLocks noGrp="1"/>
          </p:cNvSpPr>
          <p:nvPr>
            <p:ph idx="1"/>
          </p:nvPr>
        </p:nvSpPr>
        <p:spPr>
          <a:xfrm>
            <a:off x="914400" y="4883084"/>
            <a:ext cx="6583680" cy="1158899"/>
          </a:xfrm>
        </p:spPr>
        <p:txBody>
          <a:bodyPr/>
          <a:lstStyle/>
          <a:p>
            <a:r>
              <a:rPr lang="fr-ML" dirty="0"/>
              <a:t>EIIPT</a:t>
            </a:r>
          </a:p>
        </p:txBody>
      </p:sp>
      <p:sp>
        <p:nvSpPr>
          <p:cNvPr id="4" name="Espace réservé du numéro de diapositive 3">
            <a:extLst>
              <a:ext uri="{FF2B5EF4-FFF2-40B4-BE49-F238E27FC236}">
                <a16:creationId xmlns:a16="http://schemas.microsoft.com/office/drawing/2014/main" id="{E117C851-CE02-E7D9-E963-A71BC3EFA14A}"/>
              </a:ext>
            </a:extLst>
          </p:cNvPr>
          <p:cNvSpPr>
            <a:spLocks noGrp="1"/>
          </p:cNvSpPr>
          <p:nvPr>
            <p:ph type="sldNum" sz="quarter" idx="10"/>
          </p:nvPr>
        </p:nvSpPr>
        <p:spPr/>
        <p:txBody>
          <a:bodyPr/>
          <a:lstStyle/>
          <a:p>
            <a:pPr rtl="0"/>
            <a:fld id="{48F63A3B-78C7-47BE-AE5E-E10140E04643}" type="slidenum">
              <a:rPr lang="fr-FR" smtClean="0"/>
              <a:pPr rtl="0"/>
              <a:t>8</a:t>
            </a:fld>
            <a:endParaRPr lang="fr-FR" dirty="0"/>
          </a:p>
        </p:txBody>
      </p:sp>
    </p:spTree>
    <p:extLst>
      <p:ext uri="{BB962C8B-B14F-4D97-AF65-F5344CB8AC3E}">
        <p14:creationId xmlns:p14="http://schemas.microsoft.com/office/powerpoint/2010/main" val="3600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21072-4A77-DB4D-DF41-58EADB7DA94E}"/>
              </a:ext>
            </a:extLst>
          </p:cNvPr>
          <p:cNvSpPr>
            <a:spLocks noGrp="1"/>
          </p:cNvSpPr>
          <p:nvPr>
            <p:ph type="title"/>
          </p:nvPr>
        </p:nvSpPr>
        <p:spPr>
          <a:xfrm>
            <a:off x="1546589" y="-59672"/>
            <a:ext cx="9879437" cy="980844"/>
          </a:xfrm>
        </p:spPr>
        <p:txBody>
          <a:bodyPr rtlCol="0"/>
          <a:lstStyle>
            <a:defPPr>
              <a:defRPr lang="fr-FR"/>
            </a:defPPr>
          </a:lstStyle>
          <a:p>
            <a:pPr rtl="0"/>
            <a:r>
              <a:rPr lang="fr-FR" dirty="0"/>
              <a:t>Glossaire</a:t>
            </a:r>
          </a:p>
        </p:txBody>
      </p:sp>
      <p:sp>
        <p:nvSpPr>
          <p:cNvPr id="5" name="Espace réservé du texte 4">
            <a:extLst>
              <a:ext uri="{FF2B5EF4-FFF2-40B4-BE49-F238E27FC236}">
                <a16:creationId xmlns:a16="http://schemas.microsoft.com/office/drawing/2014/main" id="{5C09A308-24A4-ADFD-8816-890D9ABC7352}"/>
              </a:ext>
            </a:extLst>
          </p:cNvPr>
          <p:cNvSpPr>
            <a:spLocks noGrp="1"/>
          </p:cNvSpPr>
          <p:nvPr>
            <p:ph type="body" sz="quarter" idx="13"/>
          </p:nvPr>
        </p:nvSpPr>
        <p:spPr>
          <a:xfrm>
            <a:off x="225952" y="1300950"/>
            <a:ext cx="3167697" cy="3704266"/>
          </a:xfrm>
        </p:spPr>
        <p:txBody>
          <a:bodyPr/>
          <a:lstStyle/>
          <a:p>
            <a:r>
              <a:rPr lang="fr-FR" dirty="0"/>
              <a:t>Administration</a:t>
            </a:r>
          </a:p>
          <a:p>
            <a:pPr marL="457200" indent="-457200" rtl="0">
              <a:buFont typeface="+mj-lt"/>
              <a:buAutoNum type="arabicPeriod"/>
            </a:pPr>
            <a:r>
              <a:rPr lang="fr-FR" dirty="0"/>
              <a:t>Gestion</a:t>
            </a:r>
          </a:p>
          <a:p>
            <a:pPr marL="457200" indent="-457200" rtl="0">
              <a:buFont typeface="+mj-lt"/>
              <a:buAutoNum type="arabicPeriod"/>
            </a:pPr>
            <a:r>
              <a:rPr lang="fr-FR" dirty="0"/>
              <a:t>Administration</a:t>
            </a:r>
          </a:p>
          <a:p>
            <a:pPr marL="457200" indent="-457200" rtl="0">
              <a:buFont typeface="+mj-lt"/>
              <a:buAutoNum type="arabicPeriod"/>
            </a:pPr>
            <a:r>
              <a:rPr lang="fr-FR" dirty="0"/>
              <a:t>Suivi de Scolarité</a:t>
            </a:r>
          </a:p>
          <a:p>
            <a:pPr marL="457200" indent="-457200" rtl="0">
              <a:buFont typeface="+mj-lt"/>
              <a:buAutoNum type="arabicPeriod"/>
            </a:pPr>
            <a:r>
              <a:rPr lang="fr-FR" dirty="0"/>
              <a:t>SPIP-Développement de contenu</a:t>
            </a:r>
          </a:p>
          <a:p>
            <a:pPr marL="457200" indent="-457200" rtl="0">
              <a:buFont typeface="+mj-lt"/>
              <a:buAutoNum type="arabicPeriod"/>
            </a:pPr>
            <a:r>
              <a:rPr lang="fr-FR" dirty="0"/>
              <a:t>Examens et concours</a:t>
            </a:r>
          </a:p>
          <a:p>
            <a:pPr marL="457200" indent="-457200" rtl="0">
              <a:buFont typeface="+mj-lt"/>
              <a:buAutoNum type="arabicPeriod"/>
            </a:pPr>
            <a:r>
              <a:rPr lang="fr-FR" dirty="0"/>
              <a:t>Evaluation participative</a:t>
            </a:r>
          </a:p>
          <a:p>
            <a:pPr marL="457200" indent="-457200" rtl="0">
              <a:buFont typeface="+mj-lt"/>
              <a:buAutoNum type="arabicPeriod"/>
            </a:pPr>
            <a:r>
              <a:rPr lang="fr-FR" dirty="0" err="1"/>
              <a:t>My</a:t>
            </a:r>
            <a:r>
              <a:rPr lang="fr-FR" dirty="0"/>
              <a:t> </a:t>
            </a:r>
            <a:r>
              <a:rPr lang="fr-FR" dirty="0" err="1"/>
              <a:t>Surveying</a:t>
            </a:r>
            <a:endParaRPr lang="fr-FR" dirty="0"/>
          </a:p>
          <a:p>
            <a:pPr marL="457200" indent="-457200" rtl="0">
              <a:buFont typeface="+mj-lt"/>
              <a:buAutoNum type="arabicPeriod"/>
            </a:pPr>
            <a:r>
              <a:rPr lang="fr-FR" dirty="0"/>
              <a:t>Forum de l’éducation</a:t>
            </a:r>
          </a:p>
          <a:p>
            <a:endParaRPr lang="fr-ML" dirty="0"/>
          </a:p>
        </p:txBody>
      </p:sp>
      <p:sp>
        <p:nvSpPr>
          <p:cNvPr id="3" name="Espace réservé du contenu 2">
            <a:extLst>
              <a:ext uri="{FF2B5EF4-FFF2-40B4-BE49-F238E27FC236}">
                <a16:creationId xmlns:a16="http://schemas.microsoft.com/office/drawing/2014/main" id="{D4D22962-3C7F-E480-5C35-7F4860A098E1}"/>
              </a:ext>
            </a:extLst>
          </p:cNvPr>
          <p:cNvSpPr>
            <a:spLocks noGrp="1"/>
          </p:cNvSpPr>
          <p:nvPr>
            <p:ph sz="half" idx="1"/>
          </p:nvPr>
        </p:nvSpPr>
        <p:spPr>
          <a:xfrm>
            <a:off x="4005678" y="1306110"/>
            <a:ext cx="3704734" cy="3721817"/>
          </a:xfrm>
        </p:spPr>
        <p:txBody>
          <a:bodyPr rtlCol="0">
            <a:noAutofit/>
          </a:bodyPr>
          <a:lstStyle>
            <a:defPPr>
              <a:defRPr lang="fr-FR"/>
            </a:defPPr>
          </a:lstStyle>
          <a:p>
            <a:pPr marL="0" indent="0" rtl="0">
              <a:buNone/>
            </a:pPr>
            <a:r>
              <a:rPr lang="fr-FR" dirty="0"/>
              <a:t>Domaine du professeur</a:t>
            </a:r>
          </a:p>
          <a:p>
            <a:pPr marL="457200" indent="-457200" rtl="0">
              <a:buFont typeface="+mj-lt"/>
              <a:buAutoNum type="arabicPeriod"/>
            </a:pPr>
            <a:r>
              <a:rPr lang="fr-FR" dirty="0"/>
              <a:t>Gestion</a:t>
            </a:r>
          </a:p>
          <a:p>
            <a:pPr marL="457200" indent="-457200" rtl="0">
              <a:buFont typeface="+mj-lt"/>
              <a:buAutoNum type="arabicPeriod"/>
            </a:pPr>
            <a:r>
              <a:rPr lang="fr-FR" dirty="0"/>
              <a:t>Administration</a:t>
            </a:r>
          </a:p>
          <a:p>
            <a:pPr marL="457200" indent="-457200" rtl="0">
              <a:buFont typeface="+mj-lt"/>
              <a:buAutoNum type="arabicPeriod"/>
            </a:pPr>
            <a:r>
              <a:rPr lang="fr-FR" dirty="0"/>
              <a:t>Suivi de Scolarité</a:t>
            </a:r>
          </a:p>
          <a:p>
            <a:pPr marL="457200" indent="-457200" rtl="0">
              <a:buFont typeface="+mj-lt"/>
              <a:buAutoNum type="arabicPeriod"/>
            </a:pPr>
            <a:r>
              <a:rPr lang="fr-FR" dirty="0"/>
              <a:t>SPIP-Développement de contenu</a:t>
            </a:r>
          </a:p>
          <a:p>
            <a:pPr marL="457200" indent="-457200" rtl="0">
              <a:buFont typeface="+mj-lt"/>
              <a:buAutoNum type="arabicPeriod"/>
            </a:pPr>
            <a:r>
              <a:rPr lang="fr-FR" dirty="0"/>
              <a:t>Examens et concours</a:t>
            </a:r>
          </a:p>
          <a:p>
            <a:pPr marL="457200" indent="-457200" rtl="0">
              <a:buFont typeface="+mj-lt"/>
              <a:buAutoNum type="arabicPeriod"/>
            </a:pPr>
            <a:r>
              <a:rPr lang="fr-FR" dirty="0"/>
              <a:t>Evaluation participative</a:t>
            </a:r>
          </a:p>
          <a:p>
            <a:pPr marL="457200" indent="-457200" rtl="0">
              <a:buFont typeface="+mj-lt"/>
              <a:buAutoNum type="arabicPeriod"/>
            </a:pPr>
            <a:r>
              <a:rPr lang="fr-FR" dirty="0" err="1"/>
              <a:t>My</a:t>
            </a:r>
            <a:r>
              <a:rPr lang="fr-FR" dirty="0"/>
              <a:t> </a:t>
            </a:r>
            <a:r>
              <a:rPr lang="fr-FR" dirty="0" err="1"/>
              <a:t>Surveying</a:t>
            </a:r>
            <a:endParaRPr lang="fr-FR" dirty="0"/>
          </a:p>
          <a:p>
            <a:pPr marL="457200" indent="-457200" rtl="0">
              <a:buFont typeface="+mj-lt"/>
              <a:buAutoNum type="arabicPeriod"/>
            </a:pPr>
            <a:r>
              <a:rPr lang="fr-FR" dirty="0"/>
              <a:t>Forum de l’éducation</a:t>
            </a:r>
          </a:p>
        </p:txBody>
      </p:sp>
      <p:sp>
        <p:nvSpPr>
          <p:cNvPr id="4" name="Espace réservé du numéro de diapositive 3">
            <a:extLst>
              <a:ext uri="{FF2B5EF4-FFF2-40B4-BE49-F238E27FC236}">
                <a16:creationId xmlns:a16="http://schemas.microsoft.com/office/drawing/2014/main" id="{18D5CFA2-4E67-F157-5FFD-A246307D41F7}"/>
              </a:ext>
            </a:extLst>
          </p:cNvPr>
          <p:cNvSpPr>
            <a:spLocks noGrp="1"/>
          </p:cNvSpPr>
          <p:nvPr>
            <p:ph type="sldNum" sz="quarter" idx="10"/>
          </p:nvPr>
        </p:nvSpPr>
        <p:spPr/>
        <p:txBody>
          <a:bodyPr rtlCol="0"/>
          <a:lstStyle>
            <a:defPPr>
              <a:defRPr lang="fr-FR"/>
            </a:defPPr>
          </a:lstStyle>
          <a:p>
            <a:pPr rtl="0"/>
            <a:fld id="{48F63A3B-78C7-47BE-AE5E-E10140E04643}" type="slidenum">
              <a:rPr lang="fr-FR" smtClean="0"/>
              <a:pPr rtl="0"/>
              <a:t>9</a:t>
            </a:fld>
            <a:endParaRPr lang="fr-FR" dirty="0"/>
          </a:p>
        </p:txBody>
      </p:sp>
      <p:sp>
        <p:nvSpPr>
          <p:cNvPr id="6" name="Espace réservé du contenu 2">
            <a:extLst>
              <a:ext uri="{FF2B5EF4-FFF2-40B4-BE49-F238E27FC236}">
                <a16:creationId xmlns:a16="http://schemas.microsoft.com/office/drawing/2014/main" id="{E26FB5F3-778E-0401-F634-A14C5423E5CD}"/>
              </a:ext>
            </a:extLst>
          </p:cNvPr>
          <p:cNvSpPr txBox="1">
            <a:spLocks/>
          </p:cNvSpPr>
          <p:nvPr/>
        </p:nvSpPr>
        <p:spPr>
          <a:xfrm>
            <a:off x="8039638" y="1306110"/>
            <a:ext cx="3704734" cy="3721817"/>
          </a:xfrm>
          <a:prstGeom prst="rect">
            <a:avLst/>
          </a:prstGeom>
        </p:spPr>
        <p:txBody>
          <a:bodyPr vert="horz" lIns="91440" tIns="45720" rIns="91440" bIns="45720" rtlCol="0">
            <a:noAutofit/>
          </a:bodyPr>
          <a:lstStyle>
            <a:defPPr>
              <a:defRPr lang="fr-FR"/>
            </a:defPPr>
            <a:lvl1pPr marL="347472"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a:buNone/>
            </a:pPr>
            <a:r>
              <a:rPr lang="fr-FR" dirty="0"/>
              <a:t>Vie étudiante</a:t>
            </a:r>
          </a:p>
          <a:p>
            <a:pPr marL="457200" indent="-457200">
              <a:buFont typeface="+mj-lt"/>
              <a:buAutoNum type="arabicPeriod"/>
            </a:pPr>
            <a:r>
              <a:rPr lang="fr-FR" dirty="0"/>
              <a:t>Gestion</a:t>
            </a:r>
          </a:p>
          <a:p>
            <a:pPr marL="457200" indent="-457200">
              <a:buFont typeface="+mj-lt"/>
              <a:buAutoNum type="arabicPeriod"/>
            </a:pPr>
            <a:r>
              <a:rPr lang="fr-FR" dirty="0"/>
              <a:t>Administration</a:t>
            </a:r>
          </a:p>
          <a:p>
            <a:pPr marL="457200" indent="-457200">
              <a:buFont typeface="+mj-lt"/>
              <a:buAutoNum type="arabicPeriod"/>
            </a:pPr>
            <a:r>
              <a:rPr lang="fr-FR" dirty="0"/>
              <a:t>Suivi de Scolarité</a:t>
            </a:r>
          </a:p>
          <a:p>
            <a:pPr marL="457200" indent="-457200">
              <a:buFont typeface="+mj-lt"/>
              <a:buAutoNum type="arabicPeriod"/>
            </a:pPr>
            <a:r>
              <a:rPr lang="fr-FR" dirty="0"/>
              <a:t>SPIP-Développement de contenu</a:t>
            </a:r>
          </a:p>
          <a:p>
            <a:pPr marL="457200" indent="-457200">
              <a:buFont typeface="+mj-lt"/>
              <a:buAutoNum type="arabicPeriod"/>
            </a:pPr>
            <a:r>
              <a:rPr lang="fr-FR" dirty="0"/>
              <a:t>Examens et concours</a:t>
            </a:r>
          </a:p>
          <a:p>
            <a:pPr marL="457200" indent="-457200">
              <a:buFont typeface="+mj-lt"/>
              <a:buAutoNum type="arabicPeriod"/>
            </a:pPr>
            <a:r>
              <a:rPr lang="fr-FR" dirty="0"/>
              <a:t>Evaluation participative</a:t>
            </a:r>
          </a:p>
          <a:p>
            <a:pPr marL="457200" indent="-457200">
              <a:buFont typeface="+mj-lt"/>
              <a:buAutoNum type="arabicPeriod"/>
            </a:pPr>
            <a:r>
              <a:rPr lang="fr-FR" dirty="0" err="1"/>
              <a:t>My</a:t>
            </a:r>
            <a:r>
              <a:rPr lang="fr-FR" dirty="0"/>
              <a:t> </a:t>
            </a:r>
            <a:r>
              <a:rPr lang="fr-FR" dirty="0" err="1"/>
              <a:t>Surveying</a:t>
            </a:r>
            <a:endParaRPr lang="fr-FR" dirty="0"/>
          </a:p>
          <a:p>
            <a:pPr marL="457200" indent="-457200">
              <a:buFont typeface="+mj-lt"/>
              <a:buAutoNum type="arabicPeriod"/>
            </a:pPr>
            <a:r>
              <a:rPr lang="fr-FR" dirty="0"/>
              <a:t>Forum de l’éducation</a:t>
            </a:r>
          </a:p>
        </p:txBody>
      </p:sp>
    </p:spTree>
    <p:extLst>
      <p:ext uri="{BB962C8B-B14F-4D97-AF65-F5344CB8AC3E}">
        <p14:creationId xmlns:p14="http://schemas.microsoft.com/office/powerpoint/2010/main" val="3913219759"/>
      </p:ext>
    </p:extLst>
  </p:cSld>
  <p:clrMapOvr>
    <a:masterClrMapping/>
  </p:clrMapOvr>
</p:sld>
</file>

<file path=ppt/theme/theme1.xml><?xml version="1.0" encoding="utf-8"?>
<a:theme xmlns:a="http://schemas.openxmlformats.org/drawingml/2006/main" name="Personnalisé">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5_TF78438558_Win32" id="{3A360CBA-99A0-49ED-B63F-2D1627BB2518}" vid="{56FFFEFC-6F1D-4078-81C7-9B5A182BBA3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{AA630D4F-12BD-4690-8A20-52620F3B0EFE}tf78438558_win32</Template>
  <TotalTime>557</TotalTime>
  <Words>1267</Words>
  <Application>Microsoft Office PowerPoint</Application>
  <PresentationFormat>Grand écran</PresentationFormat>
  <Paragraphs>177</Paragraphs>
  <Slides>22</Slides>
  <Notes>13</Notes>
  <HiddenSlides>5</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vt:lpstr>
      <vt:lpstr>Arial Black</vt:lpstr>
      <vt:lpstr>Calibri</vt:lpstr>
      <vt:lpstr>Cambria</vt:lpstr>
      <vt:lpstr>Cooper Black</vt:lpstr>
      <vt:lpstr>inherit</vt:lpstr>
      <vt:lpstr>Sabon Next LT</vt:lpstr>
      <vt:lpstr>Personnalisé</vt:lpstr>
      <vt:lpstr>SEEE-GASS-IPT SGI</vt:lpstr>
      <vt:lpstr>Système d’Information Éducative</vt:lpstr>
      <vt:lpstr>le “hum” de la Terre</vt:lpstr>
      <vt:lpstr>Résumé</vt:lpstr>
      <vt:lpstr>Résumé</vt:lpstr>
      <vt:lpstr>Environnement Intégré multifonctionnel Autonome  de Gestion, d’Administration et de Suivi de Scolarité</vt:lpstr>
      <vt:lpstr>Environnement Intégré multifonctionnel Autonome d’intégration pédagogique des tics</vt:lpstr>
      <vt:lpstr>Environnement intégré multifonctionnel d'intégration pédagogique des Tics</vt:lpstr>
      <vt:lpstr>Glossaire</vt:lpstr>
      <vt:lpstr>Environnement Intégré</vt:lpstr>
      <vt:lpstr>Gestion et Administration</vt:lpstr>
      <vt:lpstr>Suivi des scolarités</vt:lpstr>
      <vt:lpstr>Intégration pédagogique ?</vt:lpstr>
      <vt:lpstr>SPIP-développement des contenus</vt:lpstr>
      <vt:lpstr>Site perso: mes cours</vt:lpstr>
      <vt:lpstr>Visio conférences</vt:lpstr>
      <vt:lpstr>utilitaires</vt:lpstr>
      <vt:lpstr>Évaluation participative</vt:lpstr>
      <vt:lpstr>My surveying</vt:lpstr>
      <vt:lpstr>SEEE eLearning ecomputing ebusiness</vt:lpstr>
      <vt:lpstr>Mesures d’engagement du discours</vt:lpstr>
      <vt:lpstr>Merci Thanks cpaciba arigato anitché gana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Telly San</dc:creator>
  <cp:lastModifiedBy>Telly San</cp:lastModifiedBy>
  <cp:revision>21</cp:revision>
  <dcterms:created xsi:type="dcterms:W3CDTF">2025-01-09T09:47:46Z</dcterms:created>
  <dcterms:modified xsi:type="dcterms:W3CDTF">2025-05-17T14:39:53Z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